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37"/>
  </p:notesMasterIdLst>
  <p:sldIdLst>
    <p:sldId id="256" r:id="rId2"/>
    <p:sldId id="294" r:id="rId3"/>
    <p:sldId id="257" r:id="rId4"/>
    <p:sldId id="295" r:id="rId5"/>
    <p:sldId id="258" r:id="rId6"/>
    <p:sldId id="301" r:id="rId7"/>
    <p:sldId id="276" r:id="rId8"/>
    <p:sldId id="296" r:id="rId9"/>
    <p:sldId id="259" r:id="rId10"/>
    <p:sldId id="277" r:id="rId11"/>
    <p:sldId id="307" r:id="rId12"/>
    <p:sldId id="308" r:id="rId13"/>
    <p:sldId id="297" r:id="rId14"/>
    <p:sldId id="279" r:id="rId15"/>
    <p:sldId id="280" r:id="rId16"/>
    <p:sldId id="278" r:id="rId17"/>
    <p:sldId id="261" r:id="rId18"/>
    <p:sldId id="281" r:id="rId19"/>
    <p:sldId id="284" r:id="rId20"/>
    <p:sldId id="298" r:id="rId21"/>
    <p:sldId id="285" r:id="rId22"/>
    <p:sldId id="302" r:id="rId23"/>
    <p:sldId id="305" r:id="rId24"/>
    <p:sldId id="306" r:id="rId25"/>
    <p:sldId id="267" r:id="rId26"/>
    <p:sldId id="288" r:id="rId27"/>
    <p:sldId id="303" r:id="rId28"/>
    <p:sldId id="291" r:id="rId29"/>
    <p:sldId id="309" r:id="rId30"/>
    <p:sldId id="299" r:id="rId31"/>
    <p:sldId id="290" r:id="rId32"/>
    <p:sldId id="292" r:id="rId33"/>
    <p:sldId id="304" r:id="rId34"/>
    <p:sldId id="300" r:id="rId35"/>
    <p:sldId id="274" r:id="rId3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1619"/>
  </p:normalViewPr>
  <p:slideViewPr>
    <p:cSldViewPr snapToGrid="0" snapToObjects="1">
      <p:cViewPr varScale="1">
        <p:scale>
          <a:sx n="76" d="100"/>
          <a:sy n="76" d="100"/>
        </p:scale>
        <p:origin x="196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0B9B3A-F395-1146-882F-F7774FC73F65}" type="datetimeFigureOut">
              <a:rPr lang="fr-FR" smtClean="0"/>
              <a:t>27/10/2021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046002-7BDB-1543-BFB2-D715387DC625}" type="slidenum">
              <a:rPr lang="fr-FR" smtClean="0"/>
              <a:t>‹N°›</a:t>
            </a:fld>
            <a:endParaRPr lang="fr-FR"/>
          </a:p>
        </p:txBody>
      </p:sp>
    </p:spTree>
    <p:extLst>
      <p:ext uri="{BB962C8B-B14F-4D97-AF65-F5344CB8AC3E}">
        <p14:creationId xmlns:p14="http://schemas.microsoft.com/office/powerpoint/2010/main" val="3456762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la contexte, on est dans un entreprise, start-up </a:t>
            </a:r>
            <a:r>
              <a:rPr lang="fr-FR" dirty="0" err="1"/>
              <a:t>EdTech</a:t>
            </a:r>
            <a:r>
              <a:rPr lang="fr-FR" dirty="0"/>
              <a:t>, qui propose des contenus de formation en ligne pour un public de niveau lycée et université.</a:t>
            </a:r>
          </a:p>
          <a:p>
            <a:endParaRPr lang="fr-FR" dirty="0"/>
          </a:p>
          <a:p>
            <a:r>
              <a:rPr lang="fr-FR" dirty="0"/>
              <a:t>Ce projet est réalisé en traitant et analysant des données obtenues sur le site de la banque mondiale pour  le but de l’expansion à l’international de cet entreprise</a:t>
            </a:r>
          </a:p>
          <a:p>
            <a:endParaRPr lang="fr-FR" dirty="0"/>
          </a:p>
          <a:p>
            <a:r>
              <a:rPr lang="fr-FR" dirty="0"/>
              <a:t>L’objectifs  de mon travail est ….</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3</a:t>
            </a:fld>
            <a:endParaRPr lang="fr-FR"/>
          </a:p>
        </p:txBody>
      </p:sp>
    </p:spTree>
    <p:extLst>
      <p:ext uri="{BB962C8B-B14F-4D97-AF65-F5344CB8AC3E}">
        <p14:creationId xmlns:p14="http://schemas.microsoft.com/office/powerpoint/2010/main" val="1651521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Après ces suppression, j’ai trouvé un jeu de donnée assez propre, </a:t>
            </a:r>
            <a:r>
              <a:rPr lang="fr-FR" dirty="0" err="1"/>
              <a:t>cepandant</a:t>
            </a:r>
            <a:r>
              <a:rPr lang="fr-FR" dirty="0"/>
              <a:t>, il existe encore certaine valeur manquante comme celle-ci là </a:t>
            </a:r>
          </a:p>
          <a:p>
            <a:endParaRPr lang="fr-FR" dirty="0"/>
          </a:p>
          <a:p>
            <a:r>
              <a:rPr lang="fr-FR" dirty="0"/>
              <a:t>Alors, je l’ai remplacé par une valeur connue dans l’année précédente plus proche. </a:t>
            </a:r>
          </a:p>
          <a:p>
            <a:endParaRPr lang="fr-FR" dirty="0"/>
          </a:p>
          <a:p>
            <a:r>
              <a:rPr lang="fr-FR" dirty="0"/>
              <a:t>Enfin, j’ai obtenue un jeu de données propre pour la suite de projet: </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12</a:t>
            </a:fld>
            <a:endParaRPr lang="fr-FR"/>
          </a:p>
        </p:txBody>
      </p:sp>
    </p:spTree>
    <p:extLst>
      <p:ext uri="{BB962C8B-B14F-4D97-AF65-F5344CB8AC3E}">
        <p14:creationId xmlns:p14="http://schemas.microsoft.com/office/powerpoint/2010/main" val="3261532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commence de chercher des classement dans 7 indicateurs pertinents que j’ai choisis tout à l’heure</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13</a:t>
            </a:fld>
            <a:endParaRPr lang="fr-FR"/>
          </a:p>
        </p:txBody>
      </p:sp>
    </p:spTree>
    <p:extLst>
      <p:ext uri="{BB962C8B-B14F-4D97-AF65-F5344CB8AC3E}">
        <p14:creationId xmlns:p14="http://schemas.microsoft.com/office/powerpoint/2010/main" val="2909314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chaque indicateur, je d’abord m’intéresse le classement et l’évolution de région. </a:t>
            </a:r>
          </a:p>
          <a:p>
            <a:endParaRPr lang="fr-FR" dirty="0"/>
          </a:p>
          <a:p>
            <a:r>
              <a:rPr lang="fr-FR" dirty="0"/>
              <a:t>Pour cela, j’ai défini une fonction qui permet de sortir 7 figures d’évolution de région pour 7 indicateurs.</a:t>
            </a:r>
          </a:p>
          <a:p>
            <a:endParaRPr lang="fr-FR" dirty="0"/>
          </a:p>
          <a:p>
            <a:r>
              <a:rPr lang="fr-FR" dirty="0"/>
              <a:t>Donc que j’ai utilisé le boucle for pour passer de l’un à l’autre indicateur.</a:t>
            </a:r>
          </a:p>
          <a:p>
            <a:endParaRPr lang="fr-FR" dirty="0"/>
          </a:p>
          <a:p>
            <a:r>
              <a:rPr lang="fr-FR" dirty="0"/>
              <a:t>Trois étapes importants de cette fonction sont de sélection des donnée selon un indicateur Puis , grouper les pays en région enfin  tracer ses évolutions</a:t>
            </a:r>
          </a:p>
          <a:p>
            <a:endParaRPr lang="fr-FR" dirty="0"/>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14</a:t>
            </a:fld>
            <a:endParaRPr lang="fr-FR"/>
          </a:p>
        </p:txBody>
      </p:sp>
    </p:spTree>
    <p:extLst>
      <p:ext uri="{BB962C8B-B14F-4D97-AF65-F5344CB8AC3E}">
        <p14:creationId xmlns:p14="http://schemas.microsoft.com/office/powerpoint/2010/main" val="1432074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utilisant cette fonction, J’ai obtenu 7 figures de  l’évolutions. On observe une tendance  à l’augmenter pour tous les indicateurs</a:t>
            </a:r>
          </a:p>
          <a:p>
            <a:endParaRPr lang="fr-FR" dirty="0"/>
          </a:p>
          <a:p>
            <a:r>
              <a:rPr lang="fr-FR" dirty="0"/>
              <a:t>Europe, américain du nord sont  deux meilleure régions pour 5 indicateurs: </a:t>
            </a:r>
          </a:p>
          <a:p>
            <a:endParaRPr lang="fr-FR" dirty="0"/>
          </a:p>
          <a:p>
            <a:r>
              <a:rPr lang="fr-FR" dirty="0"/>
              <a:t>Pour les jeune populations, </a:t>
            </a:r>
            <a:r>
              <a:rPr lang="fr-FR" dirty="0" err="1"/>
              <a:t>l’asie</a:t>
            </a:r>
            <a:r>
              <a:rPr lang="fr-FR" dirty="0"/>
              <a:t> du sud est en premier, le deuxième est américain du nord.</a:t>
            </a:r>
          </a:p>
          <a:p>
            <a:endParaRPr lang="fr-FR" dirty="0"/>
          </a:p>
          <a:p>
            <a:r>
              <a:rPr lang="fr-FR" dirty="0"/>
              <a:t>Cela nous donne une idée que américain du nord est une région potentiel pour notre service formation en ligne</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15</a:t>
            </a:fld>
            <a:endParaRPr lang="fr-FR"/>
          </a:p>
        </p:txBody>
      </p:sp>
    </p:spTree>
    <p:extLst>
      <p:ext uri="{BB962C8B-B14F-4D97-AF65-F5344CB8AC3E}">
        <p14:creationId xmlns:p14="http://schemas.microsoft.com/office/powerpoint/2010/main" val="1673297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Ensuite, j’ai également cherché le classement et l’évolution de pays dans 7 indicateurs choisis. </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De même manière, j’ai définit une nouvelle fonction qui commence par un boucle for pour permettre sortir une fois 7 figures d’évolution de pays dans 7 indicateurs choisis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Trois étapes important de cette fonction sont de sélectionner les donnée selon un indicateur Ensuite, choisir dix meilleurs </a:t>
            </a:r>
            <a:r>
              <a:rPr lang="fr-FR" sz="1200" dirty="0"/>
              <a:t>pays dans une année choisie, enfin</a:t>
            </a:r>
            <a:r>
              <a:rPr lang="fr-FR" dirty="0"/>
              <a:t> tracer l’évolution</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16</a:t>
            </a:fld>
            <a:endParaRPr lang="fr-FR"/>
          </a:p>
        </p:txBody>
      </p:sp>
    </p:spTree>
    <p:extLst>
      <p:ext uri="{BB962C8B-B14F-4D97-AF65-F5344CB8AC3E}">
        <p14:creationId xmlns:p14="http://schemas.microsoft.com/office/powerpoint/2010/main" val="3743112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Voilà, l’évolution de dix meilleurs pays en 2015 dans 7 indicateurs. On observe </a:t>
            </a:r>
            <a:r>
              <a:rPr lang="fr-FR" dirty="0" err="1"/>
              <a:t>ausi</a:t>
            </a:r>
            <a:r>
              <a:rPr lang="fr-FR" dirty="0"/>
              <a:t> une tendance à l’augmenter pour tous les indicateurs</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17</a:t>
            </a:fld>
            <a:endParaRPr lang="fr-FR"/>
          </a:p>
        </p:txBody>
      </p:sp>
    </p:spTree>
    <p:extLst>
      <p:ext uri="{BB962C8B-B14F-4D97-AF65-F5344CB8AC3E}">
        <p14:creationId xmlns:p14="http://schemas.microsoft.com/office/powerpoint/2010/main" val="2268669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avoir un regard global, j’ai définit une fonction qui permet de sortir 7 classement de pays en une année choisie pour ces indicateurs</a:t>
            </a:r>
          </a:p>
          <a:p>
            <a:r>
              <a:rPr lang="fr-FR" dirty="0"/>
              <a:t>par exemple ici en  2015, on a 7 classement pour 7 indicateur. Je observe que le classement des pays varie en fonction de indicateur. Par exemple, bermuda en premier pour le taux d’</a:t>
            </a:r>
            <a:r>
              <a:rPr lang="fr-FR" dirty="0" err="1"/>
              <a:t>utilsation</a:t>
            </a:r>
            <a:r>
              <a:rPr lang="fr-FR" dirty="0"/>
              <a:t> d’internet, </a:t>
            </a:r>
            <a:r>
              <a:rPr lang="fr-FR" dirty="0" err="1"/>
              <a:t>norway</a:t>
            </a:r>
            <a:r>
              <a:rPr lang="fr-FR" dirty="0"/>
              <a:t> en premier pour revenue par habitants, </a:t>
            </a:r>
          </a:p>
          <a:p>
            <a:r>
              <a:rPr lang="fr-FR" dirty="0"/>
              <a:t>Pour les jeune population </a:t>
            </a:r>
            <a:r>
              <a:rPr lang="fr-FR" dirty="0" err="1"/>
              <a:t>india</a:t>
            </a:r>
            <a:r>
              <a:rPr lang="fr-FR" dirty="0"/>
              <a:t> est le première.</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18</a:t>
            </a:fld>
            <a:endParaRPr lang="fr-FR"/>
          </a:p>
        </p:txBody>
      </p:sp>
    </p:spTree>
    <p:extLst>
      <p:ext uri="{BB962C8B-B14F-4D97-AF65-F5344CB8AC3E}">
        <p14:creationId xmlns:p14="http://schemas.microsoft.com/office/powerpoint/2010/main" val="2371017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 même manière, j’ai définit une nouvelle fonction pour donner 7 classement dans une période choisie pour 7 indicateurs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ces classements sont effectués par les valeurs moyennes dans cette période</a:t>
            </a:r>
          </a:p>
          <a:p>
            <a:endParaRPr lang="fr-FR" dirty="0"/>
          </a:p>
          <a:p>
            <a:r>
              <a:rPr lang="fr-FR" dirty="0"/>
              <a:t>pendant une période de 2005 à 2015, on observe aussi que le classement des pays varie en fonction de chaque indicateur.</a:t>
            </a:r>
          </a:p>
          <a:p>
            <a:endParaRPr lang="fr-FR" dirty="0"/>
          </a:p>
          <a:p>
            <a:r>
              <a:rPr lang="fr-FR" dirty="0"/>
              <a:t>Alors, ce n’est pas évident de utiliser ces différents classements pour choisir le pays avec plus fort potentiel pour le service de formation en ligne</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19</a:t>
            </a:fld>
            <a:endParaRPr lang="fr-FR"/>
          </a:p>
        </p:txBody>
      </p:sp>
    </p:spTree>
    <p:extLst>
      <p:ext uri="{BB962C8B-B14F-4D97-AF65-F5344CB8AC3E}">
        <p14:creationId xmlns:p14="http://schemas.microsoft.com/office/powerpoint/2010/main" val="2442212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Donc que je propose un classement en utilisant des coefficients (x y z)</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20</a:t>
            </a:fld>
            <a:endParaRPr lang="fr-FR"/>
          </a:p>
        </p:txBody>
      </p:sp>
    </p:spTree>
    <p:extLst>
      <p:ext uri="{BB962C8B-B14F-4D97-AF65-F5344CB8AC3E}">
        <p14:creationId xmlns:p14="http://schemas.microsoft.com/office/powerpoint/2010/main" val="2586128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calculé un score général pour un pays en combinant les trois s critères: infrastructure, revenue, nombre de client avec un coefficient pour chacun.</a:t>
            </a:r>
          </a:p>
          <a:p>
            <a:r>
              <a:rPr lang="fr-FR" dirty="0"/>
              <a:t>Ces coefficients correspondent à l’importance de critère</a:t>
            </a:r>
          </a:p>
          <a:p>
            <a:endParaRPr lang="fr-FR" dirty="0"/>
          </a:p>
          <a:p>
            <a:r>
              <a:rPr lang="fr-FR" dirty="0"/>
              <a:t>Et il est indispensable de normaliser les valeurs avant de calculer le score  car 3 critères n’ont pas même unité et ils sont pas en même échelle de grandeur</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21</a:t>
            </a:fld>
            <a:endParaRPr lang="fr-FR"/>
          </a:p>
        </p:txBody>
      </p:sp>
    </p:spTree>
    <p:extLst>
      <p:ext uri="{BB962C8B-B14F-4D97-AF65-F5344CB8AC3E}">
        <p14:creationId xmlns:p14="http://schemas.microsoft.com/office/powerpoint/2010/main" val="47713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Tout d’abord, on regarde le jeu de donnée</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4</a:t>
            </a:fld>
            <a:endParaRPr lang="fr-FR"/>
          </a:p>
        </p:txBody>
      </p:sp>
    </p:spTree>
    <p:extLst>
      <p:ext uri="{BB962C8B-B14F-4D97-AF65-F5344CB8AC3E}">
        <p14:creationId xmlns:p14="http://schemas.microsoft.com/office/powerpoint/2010/main" val="686590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maintenant je vous détaille le calcule et la normalisation pour chaque critère</a:t>
            </a:r>
          </a:p>
          <a:p>
            <a:endParaRPr lang="fr-FR" dirty="0"/>
          </a:p>
          <a:p>
            <a:r>
              <a:rPr lang="fr-FR" dirty="0"/>
              <a:t>En premier, L’infrastructure est calculé par seulement l’indicateur de taux d’utilisation d’internet.</a:t>
            </a:r>
          </a:p>
          <a:p>
            <a:endParaRPr lang="fr-FR" dirty="0"/>
          </a:p>
          <a:p>
            <a:r>
              <a:rPr lang="fr-FR" dirty="0"/>
              <a:t>En regarde de sa répartition quasi égale présentée par l’histogramme, j’ai utilisé la méthode de normalisation Min –Max avec cette formule, la valeur normalisée obtenue est dans l’intervalle de 0 à 1</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22</a:t>
            </a:fld>
            <a:endParaRPr lang="fr-FR"/>
          </a:p>
        </p:txBody>
      </p:sp>
    </p:spTree>
    <p:extLst>
      <p:ext uri="{BB962C8B-B14F-4D97-AF65-F5344CB8AC3E}">
        <p14:creationId xmlns:p14="http://schemas.microsoft.com/office/powerpoint/2010/main" val="1730438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Ensuite la revenue de client potentiel est la moyenne de deux indicateur: PIB par habitants et la revenue par habitants.</a:t>
            </a:r>
          </a:p>
          <a:p>
            <a:endParaRPr lang="fr-FR" dirty="0"/>
          </a:p>
          <a:p>
            <a:r>
              <a:rPr lang="fr-FR" dirty="0"/>
              <a:t>Parce que PIB et revenue par habitants ne sont pas en même échelle de grandeur, donc que j’ai normalisé les valeurs avant de effectuer la somme.</a:t>
            </a:r>
          </a:p>
          <a:p>
            <a:endParaRPr lang="fr-FR" dirty="0"/>
          </a:p>
          <a:p>
            <a:r>
              <a:rPr lang="fr-FR" dirty="0"/>
              <a:t>À travers de histogramme, je trouve que la répartition n’est pas égale pour deux cas de PIB par habitants et revenue par habitants, pour cette raison, j’ai utilisé la méthode sigmoïde en appliquant cette formule. Cela me permet d’obtenir les valeurs normalisées dans l’intervalle de 0 à 1</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23</a:t>
            </a:fld>
            <a:endParaRPr lang="fr-FR"/>
          </a:p>
        </p:txBody>
      </p:sp>
    </p:spTree>
    <p:extLst>
      <p:ext uri="{BB962C8B-B14F-4D97-AF65-F5344CB8AC3E}">
        <p14:creationId xmlns:p14="http://schemas.microsoft.com/office/powerpoint/2010/main" val="3584325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troisième, le nombre de client potentiel.</a:t>
            </a:r>
          </a:p>
          <a:p>
            <a:endParaRPr lang="fr-FR" dirty="0"/>
          </a:p>
          <a:p>
            <a:r>
              <a:rPr lang="fr-FR" dirty="0"/>
              <a:t>j’ai calculé le nombre d’élève et d’étudiant inscrit au lycée et l’université en multipliant la jeune population avec le taux d’inscription.</a:t>
            </a:r>
          </a:p>
          <a:p>
            <a:endParaRPr lang="fr-FR" dirty="0"/>
          </a:p>
          <a:p>
            <a:r>
              <a:rPr lang="fr-FR" dirty="0"/>
              <a:t>En regard de répartition inégale de nombre de client potentiel obtenu, j’ai aussi appliqué la méthode </a:t>
            </a:r>
            <a:r>
              <a:rPr lang="fr-FR" dirty="0" err="1"/>
              <a:t>sigmoide</a:t>
            </a:r>
            <a:r>
              <a:rPr lang="fr-FR" dirty="0"/>
              <a:t>.</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24</a:t>
            </a:fld>
            <a:endParaRPr lang="fr-FR"/>
          </a:p>
        </p:txBody>
      </p:sp>
    </p:spTree>
    <p:extLst>
      <p:ext uri="{BB962C8B-B14F-4D97-AF65-F5344CB8AC3E}">
        <p14:creationId xmlns:p14="http://schemas.microsoft.com/office/powerpoint/2010/main" val="1969058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Après traiter les valeurs pour trois groupes de critère, j’ai calculé le score général avec une combinaison choisie de coefficient (x, y, z) par cette nouvelle fonction</a:t>
            </a:r>
          </a:p>
          <a:p>
            <a:endParaRPr lang="fr-FR" dirty="0"/>
          </a:p>
          <a:p>
            <a:r>
              <a:rPr lang="fr-FR" dirty="0"/>
              <a:t>Et A partir le score obtenu, on peut identifier les pays avec plus fort potentiel</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25</a:t>
            </a:fld>
            <a:endParaRPr lang="fr-FR"/>
          </a:p>
        </p:txBody>
      </p:sp>
    </p:spTree>
    <p:extLst>
      <p:ext uri="{BB962C8B-B14F-4D97-AF65-F5344CB8AC3E}">
        <p14:creationId xmlns:p14="http://schemas.microsoft.com/office/powerpoint/2010/main" val="2872374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considère que l’importance de trois critères sont égale, j’ai donc utilisé la combinaison de coefficient 111 pour calculer le score puis classer des pays en 2015</a:t>
            </a:r>
          </a:p>
          <a:p>
            <a:endParaRPr lang="fr-FR" dirty="0"/>
          </a:p>
          <a:p>
            <a:r>
              <a:rPr lang="fr-FR" dirty="0"/>
              <a:t>J’ai obtenu dix meilleurs pays avec Angleterre en premier. Ensuite j’ai visualisé ses évolutions de score par ce figure. Je trouve ses score dans une tendance à l’augmentation. </a:t>
            </a:r>
          </a:p>
          <a:p>
            <a:endParaRPr lang="fr-FR" dirty="0"/>
          </a:p>
          <a:p>
            <a:r>
              <a:rPr lang="fr-FR" dirty="0"/>
              <a:t>D’autre part, la variation de score de ces pays peut être aussi observée par la figure de </a:t>
            </a:r>
            <a:r>
              <a:rPr lang="fr-FR" dirty="0" err="1"/>
              <a:t>boxplot</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26</a:t>
            </a:fld>
            <a:endParaRPr lang="fr-FR"/>
          </a:p>
        </p:txBody>
      </p:sp>
    </p:spTree>
    <p:extLst>
      <p:ext uri="{BB962C8B-B14F-4D97-AF65-F5344CB8AC3E}">
        <p14:creationId xmlns:p14="http://schemas.microsoft.com/office/powerpoint/2010/main" val="2787186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plus, je peux visualiser le score de chaque critère, infrastructure, revenue, client</a:t>
            </a:r>
          </a:p>
          <a:p>
            <a:endParaRPr lang="fr-FR" dirty="0"/>
          </a:p>
          <a:p>
            <a:r>
              <a:rPr lang="fr-FR" dirty="0"/>
              <a:t>En générale, basé sur les donnée en 2015 et la combinaison de coefficient 111, </a:t>
            </a:r>
            <a:r>
              <a:rPr lang="fr-FR" dirty="0" err="1"/>
              <a:t>angleterre</a:t>
            </a:r>
            <a:r>
              <a:rPr lang="fr-FR" dirty="0"/>
              <a:t>, japon </a:t>
            </a:r>
            <a:r>
              <a:rPr lang="fr-FR" dirty="0" err="1"/>
              <a:t>corée</a:t>
            </a:r>
            <a:r>
              <a:rPr lang="fr-FR" dirty="0"/>
              <a:t> du sud sont trois pays plus potentiel pour la service de formation en ligne</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27</a:t>
            </a:fld>
            <a:endParaRPr lang="fr-FR"/>
          </a:p>
        </p:txBody>
      </p:sp>
    </p:spTree>
    <p:extLst>
      <p:ext uri="{BB962C8B-B14F-4D97-AF65-F5344CB8AC3E}">
        <p14:creationId xmlns:p14="http://schemas.microsoft.com/office/powerpoint/2010/main" val="2602876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j’ai calculé le score par le valeur moyenne pendant la période de 2005 à 2015, </a:t>
            </a:r>
            <a:r>
              <a:rPr lang="fr-FR" dirty="0" err="1"/>
              <a:t>biensûr</a:t>
            </a:r>
            <a:r>
              <a:rPr lang="fr-FR" dirty="0"/>
              <a:t> que avec une même paramètre de combinaison de coefficient 111</a:t>
            </a:r>
          </a:p>
          <a:p>
            <a:endParaRPr lang="fr-FR" dirty="0"/>
          </a:p>
          <a:p>
            <a:r>
              <a:rPr lang="fr-FR" dirty="0"/>
              <a:t>j’ai aussi trouvé que </a:t>
            </a:r>
            <a:r>
              <a:rPr lang="fr-FR" dirty="0" err="1"/>
              <a:t>angleterre</a:t>
            </a:r>
            <a:r>
              <a:rPr lang="fr-FR" dirty="0"/>
              <a:t> japon </a:t>
            </a:r>
            <a:r>
              <a:rPr lang="fr-FR" dirty="0" err="1"/>
              <a:t>corée</a:t>
            </a:r>
            <a:r>
              <a:rPr lang="fr-FR" dirty="0"/>
              <a:t> du sud sont trois pays plus fort potentiel bien que le </a:t>
            </a:r>
            <a:r>
              <a:rPr lang="fr-FR" dirty="0" err="1"/>
              <a:t>classment</a:t>
            </a:r>
            <a:r>
              <a:rPr lang="fr-FR" dirty="0"/>
              <a:t> est légèrement changé avec coré du sud en premier</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28</a:t>
            </a:fld>
            <a:endParaRPr lang="fr-FR"/>
          </a:p>
        </p:txBody>
      </p:sp>
    </p:spTree>
    <p:extLst>
      <p:ext uri="{BB962C8B-B14F-4D97-AF65-F5344CB8AC3E}">
        <p14:creationId xmlns:p14="http://schemas.microsoft.com/office/powerpoint/2010/main" val="3999466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Après trouver le classement par cette méthode, je me demande que son résultat obtenu est fiable.</a:t>
            </a:r>
          </a:p>
          <a:p>
            <a:endParaRPr lang="fr-FR" dirty="0"/>
          </a:p>
          <a:p>
            <a:r>
              <a:rPr lang="fr-FR" dirty="0"/>
              <a:t>En fait, le fiabilité de cette méthode dépends d’abord de méthode de normalisation et les paramètre </a:t>
            </a:r>
            <a:r>
              <a:rPr lang="fr-FR" dirty="0" err="1"/>
              <a:t>utiliées</a:t>
            </a:r>
            <a:r>
              <a:rPr lang="fr-FR" dirty="0"/>
              <a:t>, car le score est calculé par le combinaison de critère., autre dit, le score de chaque critère contribue à classer les pays.  Les normalisations doivent être correctement effectuées.</a:t>
            </a:r>
          </a:p>
          <a:p>
            <a:endParaRPr lang="fr-FR" dirty="0"/>
          </a:p>
          <a:p>
            <a:r>
              <a:rPr lang="fr-FR" dirty="0"/>
              <a:t>En deuxième, le choix de coefficient (x, y, z) affecte aussi le classement obtenu. Par exemple, quand je change les coefficient, je trouve un différent classement, heureusement, les premiers pays ne change pas. En fait, c’est pas évident de évaluer exactement l’importance de chaque critère, pour attribuer un coefficient optimisé pour chaque critère</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29</a:t>
            </a:fld>
            <a:endParaRPr lang="fr-FR"/>
          </a:p>
        </p:txBody>
      </p:sp>
    </p:spTree>
    <p:extLst>
      <p:ext uri="{BB962C8B-B14F-4D97-AF65-F5344CB8AC3E}">
        <p14:creationId xmlns:p14="http://schemas.microsoft.com/office/powerpoint/2010/main" val="2261252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éviter la dépendance sur la normalisation et le choix de coefficient, je propose un autre méthode. J’appelle Optimisation (X)</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30</a:t>
            </a:fld>
            <a:endParaRPr lang="fr-FR"/>
          </a:p>
        </p:txBody>
      </p:sp>
    </p:spTree>
    <p:extLst>
      <p:ext uri="{BB962C8B-B14F-4D97-AF65-F5344CB8AC3E}">
        <p14:creationId xmlns:p14="http://schemas.microsoft.com/office/powerpoint/2010/main" val="783235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sais bien un bon niveau de infrastructure et revenue de client potentiel dans un pays quelconque sont indispensable pour le projet de formation en ligne</a:t>
            </a:r>
          </a:p>
          <a:p>
            <a:endParaRPr lang="fr-FR" dirty="0"/>
          </a:p>
          <a:p>
            <a:r>
              <a:rPr lang="fr-FR" dirty="0"/>
              <a:t>Alors d’abord j’ai sélectionné les pays ayant un bon niveau de infrastructure et revenue de client potentiel basé sur  le score d’infrastructure et de revenue plus grand que la valeur de quantile X</a:t>
            </a:r>
          </a:p>
          <a:p>
            <a:endParaRPr lang="fr-FR" dirty="0"/>
          </a:p>
          <a:p>
            <a:r>
              <a:rPr lang="fr-FR" dirty="0"/>
              <a:t>Ensuite, je classer les pays obtenue selon le nombre de client</a:t>
            </a:r>
          </a:p>
          <a:p>
            <a:endParaRPr lang="fr-FR" dirty="0"/>
          </a:p>
          <a:p>
            <a:r>
              <a:rPr lang="fr-FR" dirty="0"/>
              <a:t>Cette fonction que j’ai définit peut réaliser ces deux étapes et sortir le classement selon notre choix de valeur X de quantile et la période</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31</a:t>
            </a:fld>
            <a:endParaRPr lang="fr-FR"/>
          </a:p>
        </p:txBody>
      </p:sp>
    </p:spTree>
    <p:extLst>
      <p:ext uri="{BB962C8B-B14F-4D97-AF65-F5344CB8AC3E}">
        <p14:creationId xmlns:p14="http://schemas.microsoft.com/office/powerpoint/2010/main" val="284289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Concernant/ En ce qui concerne …</a:t>
            </a:r>
          </a:p>
          <a:p>
            <a:endParaRPr lang="fr-FR" dirty="0"/>
          </a:p>
          <a:p>
            <a:r>
              <a:rPr lang="fr-FR" dirty="0"/>
              <a:t>Il est enregistré dans 5 fichiers csv contenant plusieurs informations avec beaucoup d’indicateur de 217 pays depuis 1970</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5</a:t>
            </a:fld>
            <a:endParaRPr lang="fr-FR"/>
          </a:p>
        </p:txBody>
      </p:sp>
    </p:spTree>
    <p:extLst>
      <p:ext uri="{BB962C8B-B14F-4D97-AF65-F5344CB8AC3E}">
        <p14:creationId xmlns:p14="http://schemas.microsoft.com/office/powerpoint/2010/main" val="3214877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ensuite appliqué cette méthode pour chercher les pays plus fort potentiel pendant la période de 2005-2015</a:t>
            </a:r>
          </a:p>
          <a:p>
            <a:endParaRPr lang="fr-FR" dirty="0"/>
          </a:p>
          <a:p>
            <a:r>
              <a:rPr lang="fr-FR" dirty="0"/>
              <a:t>J’ai pris </a:t>
            </a:r>
            <a:r>
              <a:rPr lang="fr-FR" dirty="0" err="1"/>
              <a:t>seelement</a:t>
            </a:r>
            <a:r>
              <a:rPr lang="fr-FR" dirty="0"/>
              <a:t> les pays ayant score d’infrastructure et revenue plus grand que la valeur quantile 0.7. </a:t>
            </a:r>
          </a:p>
          <a:p>
            <a:endParaRPr lang="fr-FR" dirty="0"/>
          </a:p>
          <a:p>
            <a:r>
              <a:rPr lang="fr-FR" dirty="0"/>
              <a:t>Et j’ai obtenu dix meilleurs pays avec Etat Unis en premier. </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32</a:t>
            </a:fld>
            <a:endParaRPr lang="fr-FR"/>
          </a:p>
        </p:txBody>
      </p:sp>
    </p:spTree>
    <p:extLst>
      <p:ext uri="{BB962C8B-B14F-4D97-AF65-F5344CB8AC3E}">
        <p14:creationId xmlns:p14="http://schemas.microsoft.com/office/powerpoint/2010/main" val="16316241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pareil, je regarde le classement en 2015 par cette méthode et même paramètre quantile 0.7. </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Je trouve Etats-Unis, Australie, Pays-Bas sont aussi trois meilleurs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En comparant avec la méthode utilisant les coefficient (x, y, z) Ici, on voit que, la grande différence entre les valeurs normalisées de groupe infrastructure et revenue n’affecte plus sur le classement parce que on classe par seulement le nombre de client</a:t>
            </a:r>
          </a:p>
          <a:p>
            <a:endParaRPr lang="fr-FR" dirty="0"/>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33</a:t>
            </a:fld>
            <a:endParaRPr lang="fr-FR"/>
          </a:p>
        </p:txBody>
      </p:sp>
    </p:spTree>
    <p:extLst>
      <p:ext uri="{BB962C8B-B14F-4D97-AF65-F5344CB8AC3E}">
        <p14:creationId xmlns:p14="http://schemas.microsoft.com/office/powerpoint/2010/main" val="3148014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35</a:t>
            </a:fld>
            <a:endParaRPr lang="fr-FR"/>
          </a:p>
        </p:txBody>
      </p:sp>
    </p:spTree>
    <p:extLst>
      <p:ext uri="{BB962C8B-B14F-4D97-AF65-F5344CB8AC3E}">
        <p14:creationId xmlns:p14="http://schemas.microsoft.com/office/powerpoint/2010/main" val="3539905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elles ne contiennent pas des données dupliquées</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6</a:t>
            </a:fld>
            <a:endParaRPr lang="fr-FR"/>
          </a:p>
        </p:txBody>
      </p:sp>
    </p:spTree>
    <p:extLst>
      <p:ext uri="{BB962C8B-B14F-4D97-AF65-F5344CB8AC3E}">
        <p14:creationId xmlns:p14="http://schemas.microsoft.com/office/powerpoint/2010/main" val="2163898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Cependant, il y a beaucoup de données manquantes dans ces données</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7</a:t>
            </a:fld>
            <a:endParaRPr lang="fr-FR"/>
          </a:p>
        </p:txBody>
      </p:sp>
    </p:spTree>
    <p:extLst>
      <p:ext uri="{BB962C8B-B14F-4D97-AF65-F5344CB8AC3E}">
        <p14:creationId xmlns:p14="http://schemas.microsoft.com/office/powerpoint/2010/main" val="451246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Ensuite, on passe aux critères pertinents qui peuvent être utilisés dans ce projet</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8</a:t>
            </a:fld>
            <a:endParaRPr lang="fr-FR"/>
          </a:p>
        </p:txBody>
      </p:sp>
    </p:spTree>
    <p:extLst>
      <p:ext uri="{BB962C8B-B14F-4D97-AF65-F5344CB8AC3E}">
        <p14:creationId xmlns:p14="http://schemas.microsoft.com/office/powerpoint/2010/main" val="2792979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d’abord, je fait une analyse générale pour identifier des critères importants pour ce projet</a:t>
            </a:r>
          </a:p>
          <a:p>
            <a:endParaRPr lang="fr-FR" dirty="0"/>
          </a:p>
          <a:p>
            <a:r>
              <a:rPr lang="fr-FR" dirty="0"/>
              <a:t>Afin de déployer le service de formation en ligne dans un pays quelconque, ce pays dois avoir un niveau élevé en infrastructure technologique c’est premier critère important qui peut être présenté par l’indicateur le taux d’utilisation d’internet et le taux d’ordinateur personnel. Cependant, dans la suite de travail j’ai seulement utilisé le taux d’utilisation d’internet car il y a beaucoup de donnée manquant dans l’indicateur taux d’ordinateur personnel.</a:t>
            </a:r>
          </a:p>
          <a:p>
            <a:endParaRPr lang="fr-FR" dirty="0"/>
          </a:p>
          <a:p>
            <a:r>
              <a:rPr lang="fr-FR" dirty="0"/>
              <a:t>Ensuite, le deuxième critère important est la revenue de notre client potentiel elle dois être élevée car le tarif d’une formation en ligne est toujours plus chère que celui d’une formation classique.</a:t>
            </a:r>
          </a:p>
          <a:p>
            <a:r>
              <a:rPr lang="fr-FR" dirty="0"/>
              <a:t>Pour ce critère on va utiliser 2 indicateur PIB par habitants et revenue par habitants</a:t>
            </a:r>
          </a:p>
          <a:p>
            <a:endParaRPr lang="fr-FR" dirty="0"/>
          </a:p>
          <a:p>
            <a:r>
              <a:rPr lang="fr-FR" dirty="0"/>
              <a:t>Enfin le critère plus important est le nombre de client potentiel dans un pays, celui peut être calculé à partir de l’indicateur de jeune population en âge d’aller au lycée et à l’université avec les taux d’inscriptions au lycée et à l’</a:t>
            </a:r>
            <a:r>
              <a:rPr lang="fr-FR" dirty="0" err="1"/>
              <a:t>univsersité</a:t>
            </a:r>
            <a:r>
              <a:rPr lang="fr-FR" dirty="0"/>
              <a:t>.</a:t>
            </a:r>
          </a:p>
          <a:p>
            <a:r>
              <a:rPr lang="fr-FR" dirty="0"/>
              <a:t> </a:t>
            </a:r>
          </a:p>
          <a:p>
            <a:r>
              <a:rPr lang="fr-FR" dirty="0"/>
              <a:t>Ces trois critères correspondant 7 indicateurs nous permet de choisir les pays plus fort potentiel</a:t>
            </a:r>
          </a:p>
          <a:p>
            <a:endParaRPr lang="fr-FR" dirty="0"/>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9</a:t>
            </a:fld>
            <a:endParaRPr lang="fr-FR"/>
          </a:p>
        </p:txBody>
      </p:sp>
    </p:spTree>
    <p:extLst>
      <p:ext uri="{BB962C8B-B14F-4D97-AF65-F5344CB8AC3E}">
        <p14:creationId xmlns:p14="http://schemas.microsoft.com/office/powerpoint/2010/main" val="2570545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Après identifier les indicateurs importants pour ce projet.</a:t>
            </a:r>
          </a:p>
          <a:p>
            <a:endParaRPr lang="fr-FR" dirty="0"/>
          </a:p>
          <a:p>
            <a:r>
              <a:rPr lang="fr-FR" dirty="0"/>
              <a:t>J’ai créé un </a:t>
            </a:r>
            <a:r>
              <a:rPr lang="fr-FR" dirty="0" err="1"/>
              <a:t>DataFrame</a:t>
            </a:r>
            <a:r>
              <a:rPr lang="fr-FR" dirty="0"/>
              <a:t> contenant le code d’indicateur trouvé sur le site de banque mondiale, le nom d’indicateur , l’unité d’indicateur, groupe correspondant aux trois critères importants infrastructure, revenue de client , nombre de client potentiel.</a:t>
            </a:r>
          </a:p>
          <a:p>
            <a:endParaRPr lang="fr-FR" dirty="0"/>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10</a:t>
            </a:fld>
            <a:endParaRPr lang="fr-FR"/>
          </a:p>
        </p:txBody>
      </p:sp>
    </p:spTree>
    <p:extLst>
      <p:ext uri="{BB962C8B-B14F-4D97-AF65-F5344CB8AC3E}">
        <p14:creationId xmlns:p14="http://schemas.microsoft.com/office/powerpoint/2010/main" val="1983889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commencé par le nettoyage de donnée</a:t>
            </a:r>
          </a:p>
          <a:p>
            <a:endParaRPr lang="fr-FR" dirty="0"/>
          </a:p>
          <a:p>
            <a:r>
              <a:rPr lang="fr-FR" dirty="0"/>
              <a:t>Pour ça, première étape est le croisement des données de deux fichier csv initial</a:t>
            </a:r>
          </a:p>
          <a:p>
            <a:endParaRPr lang="fr-FR" dirty="0"/>
          </a:p>
          <a:p>
            <a:r>
              <a:rPr lang="fr-FR" dirty="0"/>
              <a:t>Ensuite, j’ai sélectionné les indicateurs pertinents.</a:t>
            </a:r>
          </a:p>
          <a:p>
            <a:endParaRPr lang="fr-FR" dirty="0"/>
          </a:p>
          <a:p>
            <a:r>
              <a:rPr lang="fr-FR" dirty="0"/>
              <a:t>Puis, j’ai supprimé les colonnes d’année contenant plus de 30 % valeur manquante, cette étape m’a permet d’obtenir des données de 1990 à 2015</a:t>
            </a:r>
          </a:p>
          <a:p>
            <a:endParaRPr lang="fr-FR" dirty="0"/>
          </a:p>
          <a:p>
            <a:r>
              <a:rPr lang="fr-FR" dirty="0"/>
              <a:t>ensuite, j’ai supprimé les ligne de pays contenant plus de 20 % valeur manquante.</a:t>
            </a:r>
          </a:p>
        </p:txBody>
      </p:sp>
      <p:sp>
        <p:nvSpPr>
          <p:cNvPr id="4" name="Espace réservé du numéro de diapositive 3"/>
          <p:cNvSpPr>
            <a:spLocks noGrp="1"/>
          </p:cNvSpPr>
          <p:nvPr>
            <p:ph type="sldNum" sz="quarter" idx="5"/>
          </p:nvPr>
        </p:nvSpPr>
        <p:spPr/>
        <p:txBody>
          <a:bodyPr/>
          <a:lstStyle/>
          <a:p>
            <a:fld id="{46046002-7BDB-1543-BFB2-D715387DC625}" type="slidenum">
              <a:rPr lang="fr-FR" smtClean="0"/>
              <a:t>11</a:t>
            </a:fld>
            <a:endParaRPr lang="fr-FR"/>
          </a:p>
        </p:txBody>
      </p:sp>
    </p:spTree>
    <p:extLst>
      <p:ext uri="{BB962C8B-B14F-4D97-AF65-F5344CB8AC3E}">
        <p14:creationId xmlns:p14="http://schemas.microsoft.com/office/powerpoint/2010/main" val="12079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B2809897-2235-1C4E-9FA8-39CF96AAC4DB}" type="datetime1">
              <a:rPr lang="fr-FR" smtClean="0"/>
              <a:t>27/10/2021</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‹N°›</a:t>
            </a:fld>
            <a:endParaRPr lang="en-US"/>
          </a:p>
        </p:txBody>
      </p:sp>
    </p:spTree>
    <p:extLst>
      <p:ext uri="{BB962C8B-B14F-4D97-AF65-F5344CB8AC3E}">
        <p14:creationId xmlns:p14="http://schemas.microsoft.com/office/powerpoint/2010/main" val="582138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1349DA70-13D3-CC4A-969D-2FBD46F99BDC}" type="datetime1">
              <a:rPr lang="fr-FR" smtClean="0"/>
              <a:t>27/10/2021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38009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E4D18FFD-EAC1-C64B-A305-0489A8860226}" type="datetime1">
              <a:rPr lang="fr-FR" smtClean="0"/>
              <a:t>27/10/2021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545078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E8CF4575-2CF1-4D41-83B1-DA6BF5E4CC6D}" type="datetime1">
              <a:rPr lang="fr-FR" smtClean="0"/>
              <a:t>27/10/2021</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3500736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778CB5C5-EF6E-DE4D-8288-17835D41D3D5}" type="datetime1">
              <a:rPr lang="fr-FR" smtClean="0"/>
              <a:t>27/10/2021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5836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42CFCAA2-525E-4440-9E15-3E178999D40D}" type="datetime1">
              <a:rPr lang="fr-FR" smtClean="0"/>
              <a:t>27/10/2021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335967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6A5F5B9E-DE66-1342-BB60-EACA5F3F0024}" type="datetime1">
              <a:rPr lang="fr-FR" smtClean="0"/>
              <a:t>27/10/2021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4076424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810D4D64-AC6F-7A45-8DD9-479DC4D7ED83}" type="datetime1">
              <a:rPr lang="fr-FR" smtClean="0"/>
              <a:t>27/10/2021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143572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74691B41-A9EB-694E-BC93-E3EA3FF95FE5}" type="datetime1">
              <a:rPr lang="fr-FR" smtClean="0"/>
              <a:t>27/10/2021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383709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1ABD106D-4512-A14C-A865-B9131316310A}" type="datetime1">
              <a:rPr lang="fr-FR" smtClean="0"/>
              <a:t>27/10/2021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171132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B0ED5013-004E-1A45-882B-D0FC5DFD10CC}" type="datetime1">
              <a:rPr lang="fr-FR" smtClean="0"/>
              <a:t>27/10/2021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2116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CF0190EF-A325-6648-BC96-9B7FA475E26C}" type="datetime1">
              <a:rPr lang="fr-FR" smtClean="0"/>
              <a:t>27/10/2021</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180380515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50" r:id="rId9"/>
    <p:sldLayoutId id="2147483748" r:id="rId10"/>
    <p:sldLayoutId id="2147483749" r:id="rId11"/>
  </p:sldLayoutIdLst>
  <p:hf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5.pn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4.png"/><Relationship Id="rId7" Type="http://schemas.openxmlformats.org/officeDocument/2006/relationships/image" Target="../media/image31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0.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png"/><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5.png"/><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7.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1B17B84-F8A7-4053-9C9D-91E3CA7F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88951" cy="6858000"/>
          </a:xfrm>
          <a:prstGeom prst="rect">
            <a:avLst/>
          </a:prstGeom>
          <a:blipFill dpi="0" rotWithShape="1">
            <a:blip r:embed="rId2">
              <a:alphaModFix amt="30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Graphiques financiers numériques">
            <a:extLst>
              <a:ext uri="{FF2B5EF4-FFF2-40B4-BE49-F238E27FC236}">
                <a16:creationId xmlns:a16="http://schemas.microsoft.com/office/drawing/2014/main" id="{FE2A441D-F4AE-46A3-9E2B-A1E966579A90}"/>
              </a:ext>
            </a:extLst>
          </p:cNvPr>
          <p:cNvPicPr>
            <a:picLocks noChangeAspect="1"/>
          </p:cNvPicPr>
          <p:nvPr/>
        </p:nvPicPr>
        <p:blipFill rotWithShape="1">
          <a:blip r:embed="rId3">
            <a:alphaModFix amt="70000"/>
          </a:blip>
          <a:srcRect t="696" r="-1" b="31934"/>
          <a:stretch/>
        </p:blipFill>
        <p:spPr>
          <a:xfrm>
            <a:off x="20" y="10"/>
            <a:ext cx="12188932" cy="6856614"/>
          </a:xfrm>
          <a:prstGeom prst="rect">
            <a:avLst/>
          </a:prstGeom>
        </p:spPr>
      </p:pic>
      <p:sp>
        <p:nvSpPr>
          <p:cNvPr id="2" name="Titre 1">
            <a:extLst>
              <a:ext uri="{FF2B5EF4-FFF2-40B4-BE49-F238E27FC236}">
                <a16:creationId xmlns:a16="http://schemas.microsoft.com/office/drawing/2014/main" id="{43E11F00-BD52-C249-9E24-716FB78A1340}"/>
              </a:ext>
            </a:extLst>
          </p:cNvPr>
          <p:cNvSpPr>
            <a:spLocks noGrp="1"/>
          </p:cNvSpPr>
          <p:nvPr>
            <p:ph type="ctrTitle"/>
          </p:nvPr>
        </p:nvSpPr>
        <p:spPr>
          <a:xfrm>
            <a:off x="838200" y="740211"/>
            <a:ext cx="7530685" cy="3163864"/>
          </a:xfrm>
        </p:spPr>
        <p:txBody>
          <a:bodyPr>
            <a:normAutofit/>
          </a:bodyPr>
          <a:lstStyle/>
          <a:p>
            <a:pPr algn="l"/>
            <a:r>
              <a:rPr lang="fr-FR" sz="5200" dirty="0">
                <a:solidFill>
                  <a:srgbClr val="FFFFFF"/>
                </a:solidFill>
              </a:rPr>
              <a:t>Projet 2: Analysez des données de systèmes éducatifs</a:t>
            </a:r>
          </a:p>
        </p:txBody>
      </p:sp>
      <p:sp>
        <p:nvSpPr>
          <p:cNvPr id="3" name="Sous-titre 2">
            <a:extLst>
              <a:ext uri="{FF2B5EF4-FFF2-40B4-BE49-F238E27FC236}">
                <a16:creationId xmlns:a16="http://schemas.microsoft.com/office/drawing/2014/main" id="{194E74E4-7EE1-D044-B24B-BA194AF868B5}"/>
              </a:ext>
            </a:extLst>
          </p:cNvPr>
          <p:cNvSpPr>
            <a:spLocks noGrp="1"/>
          </p:cNvSpPr>
          <p:nvPr>
            <p:ph type="subTitle" idx="1"/>
          </p:nvPr>
        </p:nvSpPr>
        <p:spPr>
          <a:xfrm>
            <a:off x="838200" y="4074515"/>
            <a:ext cx="7583133" cy="1279124"/>
          </a:xfrm>
        </p:spPr>
        <p:txBody>
          <a:bodyPr>
            <a:normAutofit/>
          </a:bodyPr>
          <a:lstStyle/>
          <a:p>
            <a:pPr algn="l"/>
            <a:r>
              <a:rPr lang="fr-FR" sz="2200" dirty="0" err="1">
                <a:solidFill>
                  <a:srgbClr val="FFFFFF"/>
                </a:solidFill>
              </a:rPr>
              <a:t>Nhat</a:t>
            </a:r>
            <a:r>
              <a:rPr lang="fr-FR" sz="2200" dirty="0">
                <a:solidFill>
                  <a:srgbClr val="FFFFFF"/>
                </a:solidFill>
              </a:rPr>
              <a:t> Tam VO</a:t>
            </a:r>
          </a:p>
          <a:p>
            <a:pPr algn="l"/>
            <a:r>
              <a:rPr lang="fr-FR" sz="2200" dirty="0">
                <a:solidFill>
                  <a:srgbClr val="FFFFFF"/>
                </a:solidFill>
              </a:rPr>
              <a:t>Mentor: Claude TINKU</a:t>
            </a:r>
          </a:p>
        </p:txBody>
      </p:sp>
      <p:sp>
        <p:nvSpPr>
          <p:cNvPr id="5" name="Espace réservé du numéro de diapositive 4">
            <a:extLst>
              <a:ext uri="{FF2B5EF4-FFF2-40B4-BE49-F238E27FC236}">
                <a16:creationId xmlns:a16="http://schemas.microsoft.com/office/drawing/2014/main" id="{F250AA93-ACF2-864A-9E1E-C53C6F87288A}"/>
              </a:ext>
            </a:extLst>
          </p:cNvPr>
          <p:cNvSpPr>
            <a:spLocks noGrp="1"/>
          </p:cNvSpPr>
          <p:nvPr>
            <p:ph type="sldNum" sz="quarter" idx="12"/>
          </p:nvPr>
        </p:nvSpPr>
        <p:spPr/>
        <p:txBody>
          <a:bodyPr/>
          <a:lstStyle/>
          <a:p>
            <a:fld id="{73B850FF-6169-4056-8077-06FFA93A5366}" type="slidenum">
              <a:rPr lang="en-US" smtClean="0"/>
              <a:pPr/>
              <a:t>1</a:t>
            </a:fld>
            <a:endParaRPr lang="en-US"/>
          </a:p>
        </p:txBody>
      </p:sp>
    </p:spTree>
    <p:extLst>
      <p:ext uri="{BB962C8B-B14F-4D97-AF65-F5344CB8AC3E}">
        <p14:creationId xmlns:p14="http://schemas.microsoft.com/office/powerpoint/2010/main" val="4173304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re 1">
            <a:extLst>
              <a:ext uri="{FF2B5EF4-FFF2-40B4-BE49-F238E27FC236}">
                <a16:creationId xmlns:a16="http://schemas.microsoft.com/office/drawing/2014/main" id="{AE610642-2FFE-2D4F-8B5C-6D83558F5A23}"/>
              </a:ext>
            </a:extLst>
          </p:cNvPr>
          <p:cNvSpPr>
            <a:spLocks noGrp="1"/>
          </p:cNvSpPr>
          <p:nvPr>
            <p:ph type="title"/>
          </p:nvPr>
        </p:nvSpPr>
        <p:spPr>
          <a:xfrm>
            <a:off x="838201" y="559813"/>
            <a:ext cx="10348146" cy="1675009"/>
          </a:xfrm>
        </p:spPr>
        <p:txBody>
          <a:bodyPr anchor="t">
            <a:normAutofit/>
          </a:bodyPr>
          <a:lstStyle/>
          <a:p>
            <a:r>
              <a:rPr lang="fr-FR" dirty="0">
                <a:solidFill>
                  <a:schemeClr val="tx2"/>
                </a:solidFill>
              </a:rPr>
              <a:t>Indicateurs pertinents</a:t>
            </a: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pic>
        <p:nvPicPr>
          <p:cNvPr id="10" name="Image 9" descr="Une image contenant texte&#10;&#10;Description générée automatiquement">
            <a:extLst>
              <a:ext uri="{FF2B5EF4-FFF2-40B4-BE49-F238E27FC236}">
                <a16:creationId xmlns:a16="http://schemas.microsoft.com/office/drawing/2014/main" id="{19846FF7-2742-BB4C-A022-3A04280980B6}"/>
              </a:ext>
            </a:extLst>
          </p:cNvPr>
          <p:cNvPicPr>
            <a:picLocks noChangeAspect="1"/>
          </p:cNvPicPr>
          <p:nvPr/>
        </p:nvPicPr>
        <p:blipFill>
          <a:blip r:embed="rId5"/>
          <a:stretch>
            <a:fillRect/>
          </a:stretch>
        </p:blipFill>
        <p:spPr>
          <a:xfrm>
            <a:off x="399707" y="1523378"/>
            <a:ext cx="10553700" cy="4800600"/>
          </a:xfrm>
          <a:prstGeom prst="rect">
            <a:avLst/>
          </a:prstGeom>
        </p:spPr>
      </p:pic>
      <p:sp>
        <p:nvSpPr>
          <p:cNvPr id="4" name="Espace réservé du numéro de diapositive 3">
            <a:extLst>
              <a:ext uri="{FF2B5EF4-FFF2-40B4-BE49-F238E27FC236}">
                <a16:creationId xmlns:a16="http://schemas.microsoft.com/office/drawing/2014/main" id="{EE26DD7F-1103-0B41-A1A5-225567CE5AA2}"/>
              </a:ext>
            </a:extLst>
          </p:cNvPr>
          <p:cNvSpPr>
            <a:spLocks noGrp="1"/>
          </p:cNvSpPr>
          <p:nvPr>
            <p:ph type="sldNum" sz="quarter" idx="12"/>
          </p:nvPr>
        </p:nvSpPr>
        <p:spPr>
          <a:xfrm>
            <a:off x="8610600" y="5686676"/>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10</a:t>
            </a:fld>
            <a:endParaRPr lang="en-US">
              <a:solidFill>
                <a:schemeClr val="tx1">
                  <a:alpha val="60000"/>
                </a:schemeClr>
              </a:solidFill>
            </a:endParaRPr>
          </a:p>
        </p:txBody>
      </p:sp>
      <p:sp>
        <p:nvSpPr>
          <p:cNvPr id="7" name="ZoneTexte 6">
            <a:extLst>
              <a:ext uri="{FF2B5EF4-FFF2-40B4-BE49-F238E27FC236}">
                <a16:creationId xmlns:a16="http://schemas.microsoft.com/office/drawing/2014/main" id="{142E3255-57B0-3745-90DA-69999CE26862}"/>
              </a:ext>
            </a:extLst>
          </p:cNvPr>
          <p:cNvSpPr txBox="1"/>
          <p:nvPr/>
        </p:nvSpPr>
        <p:spPr>
          <a:xfrm>
            <a:off x="6784255" y="4256812"/>
            <a:ext cx="4218580" cy="2123658"/>
          </a:xfrm>
          <a:prstGeom prst="rect">
            <a:avLst/>
          </a:prstGeom>
          <a:noFill/>
        </p:spPr>
        <p:txBody>
          <a:bodyPr wrap="square" rtlCol="0">
            <a:spAutoFit/>
          </a:bodyPr>
          <a:lstStyle/>
          <a:p>
            <a:pPr marL="285750" indent="-285750">
              <a:spcBef>
                <a:spcPts val="1200"/>
              </a:spcBef>
              <a:buFont typeface="Wingdings" pitchFamily="2" charset="2"/>
              <a:buChar char="v"/>
            </a:pPr>
            <a:r>
              <a:rPr lang="fr-FR" sz="1600" dirty="0"/>
              <a:t>les codes de l’indicateur ont été manuellement prises grâce au site de banque mondiale</a:t>
            </a:r>
          </a:p>
          <a:p>
            <a:pPr marL="285750" indent="-285750">
              <a:spcBef>
                <a:spcPts val="1200"/>
              </a:spcBef>
              <a:buFont typeface="Wingdings" pitchFamily="2" charset="2"/>
              <a:buChar char="v"/>
            </a:pPr>
            <a:r>
              <a:rPr lang="fr-FR" sz="1600" dirty="0"/>
              <a:t>Ce DataFrame est nommé topics</a:t>
            </a:r>
          </a:p>
          <a:p>
            <a:pPr marL="285750" indent="-285750">
              <a:spcBef>
                <a:spcPts val="1200"/>
              </a:spcBef>
              <a:buFont typeface="Wingdings" pitchFamily="2" charset="2"/>
              <a:buChar char="v"/>
            </a:pPr>
            <a:r>
              <a:rPr lang="fr-FR" sz="1600" dirty="0"/>
              <a:t> Il est utilisé pour filtrer les données pertinentes afin de chercher des pays forts potentiels</a:t>
            </a:r>
          </a:p>
        </p:txBody>
      </p:sp>
      <p:sp>
        <p:nvSpPr>
          <p:cNvPr id="8" name="Rectangle 7">
            <a:extLst>
              <a:ext uri="{FF2B5EF4-FFF2-40B4-BE49-F238E27FC236}">
                <a16:creationId xmlns:a16="http://schemas.microsoft.com/office/drawing/2014/main" id="{63FE3FC1-B2A6-2C42-AFE8-DC85F14E98F1}"/>
              </a:ext>
            </a:extLst>
          </p:cNvPr>
          <p:cNvSpPr/>
          <p:nvPr/>
        </p:nvSpPr>
        <p:spPr>
          <a:xfrm>
            <a:off x="1791729" y="4387158"/>
            <a:ext cx="4672085" cy="303527"/>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a16="http://schemas.microsoft.com/office/drawing/2014/main" id="{AD3936E3-D4EC-9A4E-9E32-F5A5C7981977}"/>
              </a:ext>
            </a:extLst>
          </p:cNvPr>
          <p:cNvSpPr/>
          <p:nvPr/>
        </p:nvSpPr>
        <p:spPr>
          <a:xfrm>
            <a:off x="1793909" y="4719261"/>
            <a:ext cx="4672085" cy="495458"/>
          </a:xfrm>
          <a:prstGeom prst="rect">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6" name="Rectangle 15">
            <a:extLst>
              <a:ext uri="{FF2B5EF4-FFF2-40B4-BE49-F238E27FC236}">
                <a16:creationId xmlns:a16="http://schemas.microsoft.com/office/drawing/2014/main" id="{494CE5AF-FA26-F141-A8A8-025371D0E06B}"/>
              </a:ext>
            </a:extLst>
          </p:cNvPr>
          <p:cNvSpPr/>
          <p:nvPr/>
        </p:nvSpPr>
        <p:spPr>
          <a:xfrm>
            <a:off x="1791729" y="5255497"/>
            <a:ext cx="4672085" cy="957502"/>
          </a:xfrm>
          <a:prstGeom prst="rect">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815088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761C9ABA-5A66-A240-913C-E3225F19EDA5}"/>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11</a:t>
            </a:fld>
            <a:endParaRPr lang="en-US">
              <a:solidFill>
                <a:schemeClr val="tx1">
                  <a:alpha val="60000"/>
                </a:schemeClr>
              </a:solidFill>
            </a:endParaRPr>
          </a:p>
        </p:txBody>
      </p:sp>
      <p:sp>
        <p:nvSpPr>
          <p:cNvPr id="10" name="Titre 1">
            <a:extLst>
              <a:ext uri="{FF2B5EF4-FFF2-40B4-BE49-F238E27FC236}">
                <a16:creationId xmlns:a16="http://schemas.microsoft.com/office/drawing/2014/main" id="{5487AD79-4242-8346-8805-3063C03B74B4}"/>
              </a:ext>
            </a:extLst>
          </p:cNvPr>
          <p:cNvSpPr>
            <a:spLocks noGrp="1"/>
          </p:cNvSpPr>
          <p:nvPr>
            <p:ph type="title"/>
          </p:nvPr>
        </p:nvSpPr>
        <p:spPr>
          <a:xfrm>
            <a:off x="838201" y="559813"/>
            <a:ext cx="10348146" cy="975937"/>
          </a:xfrm>
        </p:spPr>
        <p:txBody>
          <a:bodyPr anchor="t">
            <a:normAutofit/>
          </a:bodyPr>
          <a:lstStyle/>
          <a:p>
            <a:r>
              <a:rPr lang="fr-FR" dirty="0">
                <a:solidFill>
                  <a:schemeClr val="tx2"/>
                </a:solidFill>
              </a:rPr>
              <a:t>Nettoyer les données</a:t>
            </a:r>
          </a:p>
        </p:txBody>
      </p:sp>
      <p:pic>
        <p:nvPicPr>
          <p:cNvPr id="6" name="Image 5" descr="Une image contenant texte&#10;&#10;Description générée automatiquement">
            <a:extLst>
              <a:ext uri="{FF2B5EF4-FFF2-40B4-BE49-F238E27FC236}">
                <a16:creationId xmlns:a16="http://schemas.microsoft.com/office/drawing/2014/main" id="{5D2D25F2-EA3C-F947-9876-C7E8C8F27A22}"/>
              </a:ext>
            </a:extLst>
          </p:cNvPr>
          <p:cNvPicPr>
            <a:picLocks noChangeAspect="1"/>
          </p:cNvPicPr>
          <p:nvPr/>
        </p:nvPicPr>
        <p:blipFill rotWithShape="1">
          <a:blip r:embed="rId5"/>
          <a:srcRect r="4041"/>
          <a:stretch/>
        </p:blipFill>
        <p:spPr>
          <a:xfrm>
            <a:off x="3299254" y="4976206"/>
            <a:ext cx="8896338" cy="1371600"/>
          </a:xfrm>
          <a:prstGeom prst="rect">
            <a:avLst/>
          </a:prstGeom>
        </p:spPr>
      </p:pic>
      <p:pic>
        <p:nvPicPr>
          <p:cNvPr id="8" name="Image 7" descr="Une image contenant texte&#10;&#10;Description générée automatiquement">
            <a:extLst>
              <a:ext uri="{FF2B5EF4-FFF2-40B4-BE49-F238E27FC236}">
                <a16:creationId xmlns:a16="http://schemas.microsoft.com/office/drawing/2014/main" id="{F2E414CE-3586-1D42-8121-3F4E39BA5013}"/>
              </a:ext>
            </a:extLst>
          </p:cNvPr>
          <p:cNvPicPr>
            <a:picLocks noChangeAspect="1"/>
          </p:cNvPicPr>
          <p:nvPr/>
        </p:nvPicPr>
        <p:blipFill rotWithShape="1">
          <a:blip r:embed="rId6"/>
          <a:srcRect r="4303"/>
          <a:stretch/>
        </p:blipFill>
        <p:spPr>
          <a:xfrm>
            <a:off x="3286897" y="1656875"/>
            <a:ext cx="8896338" cy="2540000"/>
          </a:xfrm>
          <a:prstGeom prst="rect">
            <a:avLst/>
          </a:prstGeom>
        </p:spPr>
      </p:pic>
      <p:sp>
        <p:nvSpPr>
          <p:cNvPr id="14" name="Rectangle : coins arrondis 13">
            <a:extLst>
              <a:ext uri="{FF2B5EF4-FFF2-40B4-BE49-F238E27FC236}">
                <a16:creationId xmlns:a16="http://schemas.microsoft.com/office/drawing/2014/main" id="{05E155F6-A5B2-3C4E-B394-8555A36C2DF3}"/>
              </a:ext>
            </a:extLst>
          </p:cNvPr>
          <p:cNvSpPr/>
          <p:nvPr/>
        </p:nvSpPr>
        <p:spPr>
          <a:xfrm>
            <a:off x="1371601" y="1643063"/>
            <a:ext cx="1161535" cy="297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Etape 1</a:t>
            </a:r>
          </a:p>
        </p:txBody>
      </p:sp>
      <p:cxnSp>
        <p:nvCxnSpPr>
          <p:cNvPr id="18" name="Connecteur droit avec flèche 17">
            <a:extLst>
              <a:ext uri="{FF2B5EF4-FFF2-40B4-BE49-F238E27FC236}">
                <a16:creationId xmlns:a16="http://schemas.microsoft.com/office/drawing/2014/main" id="{5B6BBA9E-765C-F84E-8E2A-EAD2764F6316}"/>
              </a:ext>
            </a:extLst>
          </p:cNvPr>
          <p:cNvCxnSpPr>
            <a:cxnSpLocks/>
          </p:cNvCxnSpPr>
          <p:nvPr/>
        </p:nvCxnSpPr>
        <p:spPr>
          <a:xfrm>
            <a:off x="2682444" y="1791932"/>
            <a:ext cx="95147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Rectangle : coins arrondis 20">
            <a:extLst>
              <a:ext uri="{FF2B5EF4-FFF2-40B4-BE49-F238E27FC236}">
                <a16:creationId xmlns:a16="http://schemas.microsoft.com/office/drawing/2014/main" id="{A56E6355-8564-E247-8B9C-7BFE09F770E8}"/>
              </a:ext>
            </a:extLst>
          </p:cNvPr>
          <p:cNvSpPr/>
          <p:nvPr/>
        </p:nvSpPr>
        <p:spPr>
          <a:xfrm>
            <a:off x="1371601" y="2570793"/>
            <a:ext cx="1161535" cy="297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Etape 2</a:t>
            </a:r>
          </a:p>
        </p:txBody>
      </p:sp>
      <p:cxnSp>
        <p:nvCxnSpPr>
          <p:cNvPr id="22" name="Connecteur droit avec flèche 21">
            <a:extLst>
              <a:ext uri="{FF2B5EF4-FFF2-40B4-BE49-F238E27FC236}">
                <a16:creationId xmlns:a16="http://schemas.microsoft.com/office/drawing/2014/main" id="{900549AF-FE12-0C41-ABE1-57143F7F0F9D}"/>
              </a:ext>
            </a:extLst>
          </p:cNvPr>
          <p:cNvCxnSpPr>
            <a:cxnSpLocks/>
          </p:cNvCxnSpPr>
          <p:nvPr/>
        </p:nvCxnSpPr>
        <p:spPr>
          <a:xfrm>
            <a:off x="2682444" y="2719662"/>
            <a:ext cx="95147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Rectangle : coins arrondis 22">
            <a:extLst>
              <a:ext uri="{FF2B5EF4-FFF2-40B4-BE49-F238E27FC236}">
                <a16:creationId xmlns:a16="http://schemas.microsoft.com/office/drawing/2014/main" id="{905E60C9-D1CA-F84C-B07B-22527BED9BD7}"/>
              </a:ext>
            </a:extLst>
          </p:cNvPr>
          <p:cNvSpPr/>
          <p:nvPr/>
        </p:nvSpPr>
        <p:spPr>
          <a:xfrm>
            <a:off x="1396315" y="3349654"/>
            <a:ext cx="1161535" cy="297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Etape 3</a:t>
            </a:r>
          </a:p>
        </p:txBody>
      </p:sp>
      <p:cxnSp>
        <p:nvCxnSpPr>
          <p:cNvPr id="24" name="Connecteur droit avec flèche 23">
            <a:extLst>
              <a:ext uri="{FF2B5EF4-FFF2-40B4-BE49-F238E27FC236}">
                <a16:creationId xmlns:a16="http://schemas.microsoft.com/office/drawing/2014/main" id="{C227B113-AC88-DD41-9B44-D4D6C4C0F176}"/>
              </a:ext>
            </a:extLst>
          </p:cNvPr>
          <p:cNvCxnSpPr>
            <a:cxnSpLocks/>
          </p:cNvCxnSpPr>
          <p:nvPr/>
        </p:nvCxnSpPr>
        <p:spPr>
          <a:xfrm>
            <a:off x="2707158" y="3498523"/>
            <a:ext cx="95147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Rectangle : coins arrondis 24">
            <a:extLst>
              <a:ext uri="{FF2B5EF4-FFF2-40B4-BE49-F238E27FC236}">
                <a16:creationId xmlns:a16="http://schemas.microsoft.com/office/drawing/2014/main" id="{78D11A8E-F412-3946-8DB4-099F15116631}"/>
              </a:ext>
            </a:extLst>
          </p:cNvPr>
          <p:cNvSpPr/>
          <p:nvPr/>
        </p:nvSpPr>
        <p:spPr>
          <a:xfrm>
            <a:off x="1395287" y="4964544"/>
            <a:ext cx="1161535" cy="297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Etape 4</a:t>
            </a:r>
          </a:p>
        </p:txBody>
      </p:sp>
      <p:cxnSp>
        <p:nvCxnSpPr>
          <p:cNvPr id="26" name="Connecteur droit avec flèche 25">
            <a:extLst>
              <a:ext uri="{FF2B5EF4-FFF2-40B4-BE49-F238E27FC236}">
                <a16:creationId xmlns:a16="http://schemas.microsoft.com/office/drawing/2014/main" id="{62D936D0-D2F1-1E42-9AC2-040BBF6013C8}"/>
              </a:ext>
            </a:extLst>
          </p:cNvPr>
          <p:cNvCxnSpPr>
            <a:cxnSpLocks/>
          </p:cNvCxnSpPr>
          <p:nvPr/>
        </p:nvCxnSpPr>
        <p:spPr>
          <a:xfrm>
            <a:off x="2706130" y="5113413"/>
            <a:ext cx="95147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ZoneTexte 26">
            <a:extLst>
              <a:ext uri="{FF2B5EF4-FFF2-40B4-BE49-F238E27FC236}">
                <a16:creationId xmlns:a16="http://schemas.microsoft.com/office/drawing/2014/main" id="{67EE3057-2E0D-804A-B977-1952ADCB1C7C}"/>
              </a:ext>
            </a:extLst>
          </p:cNvPr>
          <p:cNvSpPr txBox="1"/>
          <p:nvPr/>
        </p:nvSpPr>
        <p:spPr>
          <a:xfrm>
            <a:off x="4954842" y="4284031"/>
            <a:ext cx="4823756" cy="369332"/>
          </a:xfrm>
          <a:prstGeom prst="rect">
            <a:avLst/>
          </a:prstGeom>
          <a:noFill/>
          <a:ln w="19050">
            <a:solidFill>
              <a:schemeClr val="accent1"/>
            </a:solidFill>
          </a:ln>
        </p:spPr>
        <p:txBody>
          <a:bodyPr wrap="none" rtlCol="0">
            <a:spAutoFit/>
          </a:bodyPr>
          <a:lstStyle/>
          <a:p>
            <a:r>
              <a:rPr lang="fr-FR" dirty="0"/>
              <a:t>Les données obtenues sont de 1990 à 2015</a:t>
            </a:r>
          </a:p>
        </p:txBody>
      </p:sp>
    </p:spTree>
    <p:extLst>
      <p:ext uri="{BB962C8B-B14F-4D97-AF65-F5344CB8AC3E}">
        <p14:creationId xmlns:p14="http://schemas.microsoft.com/office/powerpoint/2010/main" val="1404503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24"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30EEDD4A-C453-6A49-A6C6-1E36E6B4D9D5}"/>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12</a:t>
            </a:fld>
            <a:endParaRPr lang="en-US">
              <a:solidFill>
                <a:schemeClr val="tx1">
                  <a:alpha val="60000"/>
                </a:schemeClr>
              </a:solidFill>
            </a:endParaRPr>
          </a:p>
        </p:txBody>
      </p:sp>
      <p:pic>
        <p:nvPicPr>
          <p:cNvPr id="8" name="Image 7">
            <a:extLst>
              <a:ext uri="{FF2B5EF4-FFF2-40B4-BE49-F238E27FC236}">
                <a16:creationId xmlns:a16="http://schemas.microsoft.com/office/drawing/2014/main" id="{9806D1C2-3C81-E443-9989-853ED04A7B4E}"/>
              </a:ext>
            </a:extLst>
          </p:cNvPr>
          <p:cNvPicPr>
            <a:picLocks noChangeAspect="1"/>
          </p:cNvPicPr>
          <p:nvPr/>
        </p:nvPicPr>
        <p:blipFill>
          <a:blip r:embed="rId5"/>
          <a:stretch>
            <a:fillRect/>
          </a:stretch>
        </p:blipFill>
        <p:spPr>
          <a:xfrm>
            <a:off x="1626820" y="2070693"/>
            <a:ext cx="9387875" cy="837926"/>
          </a:xfrm>
          <a:prstGeom prst="rect">
            <a:avLst/>
          </a:prstGeom>
        </p:spPr>
      </p:pic>
      <p:sp>
        <p:nvSpPr>
          <p:cNvPr id="12" name="ZoneTexte 11">
            <a:extLst>
              <a:ext uri="{FF2B5EF4-FFF2-40B4-BE49-F238E27FC236}">
                <a16:creationId xmlns:a16="http://schemas.microsoft.com/office/drawing/2014/main" id="{D77F67EB-FB3F-FA4D-A87E-6D72D6B042EB}"/>
              </a:ext>
            </a:extLst>
          </p:cNvPr>
          <p:cNvSpPr txBox="1"/>
          <p:nvPr/>
        </p:nvSpPr>
        <p:spPr>
          <a:xfrm>
            <a:off x="3453403" y="1535639"/>
            <a:ext cx="5734711" cy="369332"/>
          </a:xfrm>
          <a:prstGeom prst="rect">
            <a:avLst/>
          </a:prstGeom>
          <a:noFill/>
        </p:spPr>
        <p:txBody>
          <a:bodyPr wrap="none" rtlCol="0">
            <a:spAutoFit/>
          </a:bodyPr>
          <a:lstStyle/>
          <a:p>
            <a:r>
              <a:rPr lang="fr-FR" dirty="0"/>
              <a:t>Extrait de la donnée après de nettoyer les données </a:t>
            </a:r>
          </a:p>
        </p:txBody>
      </p:sp>
      <p:sp>
        <p:nvSpPr>
          <p:cNvPr id="14" name="Rectangle : coins arrondis 13">
            <a:extLst>
              <a:ext uri="{FF2B5EF4-FFF2-40B4-BE49-F238E27FC236}">
                <a16:creationId xmlns:a16="http://schemas.microsoft.com/office/drawing/2014/main" id="{C1E9EB96-7CCB-FE45-A4E7-C57650198AEE}"/>
              </a:ext>
            </a:extLst>
          </p:cNvPr>
          <p:cNvSpPr/>
          <p:nvPr/>
        </p:nvSpPr>
        <p:spPr>
          <a:xfrm>
            <a:off x="8044247" y="2520778"/>
            <a:ext cx="479854" cy="30363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Image 19" descr="Une image contenant texte&#10;&#10;Description générée automatiquement">
            <a:extLst>
              <a:ext uri="{FF2B5EF4-FFF2-40B4-BE49-F238E27FC236}">
                <a16:creationId xmlns:a16="http://schemas.microsoft.com/office/drawing/2014/main" id="{AD079640-CFF1-BD44-9B08-FC9E29EC2350}"/>
              </a:ext>
            </a:extLst>
          </p:cNvPr>
          <p:cNvPicPr>
            <a:picLocks noChangeAspect="1"/>
          </p:cNvPicPr>
          <p:nvPr/>
        </p:nvPicPr>
        <p:blipFill>
          <a:blip r:embed="rId6"/>
          <a:stretch>
            <a:fillRect/>
          </a:stretch>
        </p:blipFill>
        <p:spPr>
          <a:xfrm>
            <a:off x="1928047" y="3053875"/>
            <a:ext cx="9258300" cy="1752600"/>
          </a:xfrm>
          <a:prstGeom prst="rect">
            <a:avLst/>
          </a:prstGeom>
        </p:spPr>
      </p:pic>
      <p:pic>
        <p:nvPicPr>
          <p:cNvPr id="26" name="Image 25">
            <a:extLst>
              <a:ext uri="{FF2B5EF4-FFF2-40B4-BE49-F238E27FC236}">
                <a16:creationId xmlns:a16="http://schemas.microsoft.com/office/drawing/2014/main" id="{EDF324C1-1964-F645-9C0A-3DF0621AA604}"/>
              </a:ext>
            </a:extLst>
          </p:cNvPr>
          <p:cNvPicPr>
            <a:picLocks noChangeAspect="1"/>
          </p:cNvPicPr>
          <p:nvPr/>
        </p:nvPicPr>
        <p:blipFill>
          <a:blip r:embed="rId7"/>
          <a:stretch>
            <a:fillRect/>
          </a:stretch>
        </p:blipFill>
        <p:spPr>
          <a:xfrm>
            <a:off x="1503405" y="5472297"/>
            <a:ext cx="10174563" cy="733742"/>
          </a:xfrm>
          <a:prstGeom prst="rect">
            <a:avLst/>
          </a:prstGeom>
        </p:spPr>
      </p:pic>
      <p:sp>
        <p:nvSpPr>
          <p:cNvPr id="27" name="ZoneTexte 26">
            <a:extLst>
              <a:ext uri="{FF2B5EF4-FFF2-40B4-BE49-F238E27FC236}">
                <a16:creationId xmlns:a16="http://schemas.microsoft.com/office/drawing/2014/main" id="{6BB86EDF-9F85-214F-9BFC-DEBAA1D6EF85}"/>
              </a:ext>
            </a:extLst>
          </p:cNvPr>
          <p:cNvSpPr txBox="1"/>
          <p:nvPr/>
        </p:nvSpPr>
        <p:spPr>
          <a:xfrm>
            <a:off x="3453403" y="6332448"/>
            <a:ext cx="5939511" cy="369332"/>
          </a:xfrm>
          <a:prstGeom prst="rect">
            <a:avLst/>
          </a:prstGeom>
          <a:noFill/>
        </p:spPr>
        <p:txBody>
          <a:bodyPr wrap="none" rtlCol="0">
            <a:spAutoFit/>
          </a:bodyPr>
          <a:lstStyle/>
          <a:p>
            <a:r>
              <a:rPr lang="fr-FR" dirty="0"/>
              <a:t>Extrait de la donnée après de compléter les données </a:t>
            </a:r>
          </a:p>
        </p:txBody>
      </p:sp>
      <p:sp>
        <p:nvSpPr>
          <p:cNvPr id="28" name="Rectangle : coins arrondis 27">
            <a:extLst>
              <a:ext uri="{FF2B5EF4-FFF2-40B4-BE49-F238E27FC236}">
                <a16:creationId xmlns:a16="http://schemas.microsoft.com/office/drawing/2014/main" id="{9B2C00AA-A61B-6447-94B2-A1EECA768EEE}"/>
              </a:ext>
            </a:extLst>
          </p:cNvPr>
          <p:cNvSpPr/>
          <p:nvPr/>
        </p:nvSpPr>
        <p:spPr>
          <a:xfrm>
            <a:off x="8269755" y="5836707"/>
            <a:ext cx="763033" cy="31244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Titre 1">
            <a:extLst>
              <a:ext uri="{FF2B5EF4-FFF2-40B4-BE49-F238E27FC236}">
                <a16:creationId xmlns:a16="http://schemas.microsoft.com/office/drawing/2014/main" id="{010F4A0E-32D4-5645-9983-5C3D7DEA6BB3}"/>
              </a:ext>
            </a:extLst>
          </p:cNvPr>
          <p:cNvSpPr txBox="1">
            <a:spLocks/>
          </p:cNvSpPr>
          <p:nvPr/>
        </p:nvSpPr>
        <p:spPr>
          <a:xfrm>
            <a:off x="838201" y="559813"/>
            <a:ext cx="10348146" cy="975937"/>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r>
              <a:rPr lang="fr-FR">
                <a:solidFill>
                  <a:schemeClr val="tx2"/>
                </a:solidFill>
              </a:rPr>
              <a:t>Nettoyer les données</a:t>
            </a:r>
            <a:endParaRPr lang="fr-FR" dirty="0">
              <a:solidFill>
                <a:schemeClr val="tx2"/>
              </a:solidFill>
            </a:endParaRPr>
          </a:p>
        </p:txBody>
      </p:sp>
    </p:spTree>
    <p:extLst>
      <p:ext uri="{BB962C8B-B14F-4D97-AF65-F5344CB8AC3E}">
        <p14:creationId xmlns:p14="http://schemas.microsoft.com/office/powerpoint/2010/main" val="3583420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B97A57E7-B87C-AA40-A3D1-3C15DF5448A6}"/>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13</a:t>
            </a:fld>
            <a:endParaRPr lang="en-US">
              <a:solidFill>
                <a:schemeClr val="tx1">
                  <a:alpha val="60000"/>
                </a:schemeClr>
              </a:solidFill>
            </a:endParaRPr>
          </a:p>
        </p:txBody>
      </p:sp>
      <p:sp>
        <p:nvSpPr>
          <p:cNvPr id="10" name="Titre 1">
            <a:extLst>
              <a:ext uri="{FF2B5EF4-FFF2-40B4-BE49-F238E27FC236}">
                <a16:creationId xmlns:a16="http://schemas.microsoft.com/office/drawing/2014/main" id="{D2ADF33A-8D38-DE43-9EF8-80AE8E14DC1B}"/>
              </a:ext>
            </a:extLst>
          </p:cNvPr>
          <p:cNvSpPr>
            <a:spLocks noGrp="1"/>
          </p:cNvSpPr>
          <p:nvPr>
            <p:ph type="title"/>
          </p:nvPr>
        </p:nvSpPr>
        <p:spPr>
          <a:xfrm>
            <a:off x="685800" y="292168"/>
            <a:ext cx="10348146" cy="993707"/>
          </a:xfrm>
        </p:spPr>
        <p:txBody>
          <a:bodyPr anchor="t">
            <a:normAutofit/>
          </a:bodyPr>
          <a:lstStyle/>
          <a:p>
            <a:r>
              <a:rPr lang="fr-FR" dirty="0">
                <a:solidFill>
                  <a:schemeClr val="tx2"/>
                </a:solidFill>
              </a:rPr>
              <a:t>Plan de présentation</a:t>
            </a:r>
          </a:p>
        </p:txBody>
      </p:sp>
      <p:grpSp>
        <p:nvGrpSpPr>
          <p:cNvPr id="29" name="Groupe 28">
            <a:extLst>
              <a:ext uri="{FF2B5EF4-FFF2-40B4-BE49-F238E27FC236}">
                <a16:creationId xmlns:a16="http://schemas.microsoft.com/office/drawing/2014/main" id="{F51BAD5D-6248-604F-81F8-7546E828E2A7}"/>
              </a:ext>
            </a:extLst>
          </p:cNvPr>
          <p:cNvGrpSpPr>
            <a:grpSpLocks noChangeAspect="1"/>
          </p:cNvGrpSpPr>
          <p:nvPr/>
        </p:nvGrpSpPr>
        <p:grpSpPr>
          <a:xfrm>
            <a:off x="1458098" y="1754725"/>
            <a:ext cx="7317527" cy="4320000"/>
            <a:chOff x="1966770" y="2006868"/>
            <a:chExt cx="6092410" cy="3596736"/>
          </a:xfrm>
          <a:solidFill>
            <a:schemeClr val="accent5">
              <a:lumMod val="40000"/>
              <a:lumOff val="60000"/>
            </a:schemeClr>
          </a:solidFill>
        </p:grpSpPr>
        <p:sp>
          <p:nvSpPr>
            <p:cNvPr id="30" name="Forme libre 29">
              <a:extLst>
                <a:ext uri="{FF2B5EF4-FFF2-40B4-BE49-F238E27FC236}">
                  <a16:creationId xmlns:a16="http://schemas.microsoft.com/office/drawing/2014/main" id="{D4F0DBCA-4516-A646-9AB5-498EADE8378D}"/>
                </a:ext>
              </a:extLst>
            </p:cNvPr>
            <p:cNvSpPr/>
            <p:nvPr/>
          </p:nvSpPr>
          <p:spPr>
            <a:xfrm rot="21600000">
              <a:off x="2171338" y="2006868"/>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kern="1200"/>
                <a:t>Contexte</a:t>
              </a:r>
              <a:endParaRPr lang="en-US" kern="1200"/>
            </a:p>
          </p:txBody>
        </p:sp>
        <p:sp>
          <p:nvSpPr>
            <p:cNvPr id="31" name="Ellipse 30">
              <a:extLst>
                <a:ext uri="{FF2B5EF4-FFF2-40B4-BE49-F238E27FC236}">
                  <a16:creationId xmlns:a16="http://schemas.microsoft.com/office/drawing/2014/main" id="{FA20B3BD-D558-C84A-A17E-9359739A7163}"/>
                </a:ext>
              </a:extLst>
            </p:cNvPr>
            <p:cNvSpPr/>
            <p:nvPr/>
          </p:nvSpPr>
          <p:spPr>
            <a:xfrm>
              <a:off x="1966770" y="2006869"/>
              <a:ext cx="409136" cy="409136"/>
            </a:xfrm>
            <a:prstGeom prst="ellipse">
              <a:avLst/>
            </a:prstGeom>
            <a:grpFill/>
          </p:spPr>
          <p:style>
            <a:lnRef idx="0">
              <a:schemeClr val="lt1">
                <a:hueOff val="0"/>
                <a:satOff val="0"/>
                <a:lumOff val="0"/>
                <a:alphaOff val="0"/>
              </a:schemeClr>
            </a:lnRef>
            <a:fillRef idx="1">
              <a:schemeClr val="accent5">
                <a:tint val="50000"/>
                <a:hueOff val="0"/>
                <a:satOff val="0"/>
                <a:lumOff val="0"/>
                <a:alphaOff val="0"/>
              </a:schemeClr>
            </a:fillRef>
            <a:effectRef idx="3">
              <a:schemeClr val="accent5">
                <a:tint val="50000"/>
                <a:hueOff val="0"/>
                <a:satOff val="0"/>
                <a:lumOff val="0"/>
                <a:alphaOff val="0"/>
              </a:schemeClr>
            </a:effectRef>
            <a:fontRef idx="minor">
              <a:schemeClr val="lt1">
                <a:hueOff val="0"/>
                <a:satOff val="0"/>
                <a:lumOff val="0"/>
                <a:alphaOff val="0"/>
              </a:schemeClr>
            </a:fontRef>
          </p:style>
          <p:txBody>
            <a:bodyPr/>
            <a:lstStyle/>
            <a:p>
              <a:endParaRPr lang="fr-FR" sz="2000" dirty="0"/>
            </a:p>
          </p:txBody>
        </p:sp>
        <p:sp>
          <p:nvSpPr>
            <p:cNvPr id="32" name="Forme libre 31">
              <a:extLst>
                <a:ext uri="{FF2B5EF4-FFF2-40B4-BE49-F238E27FC236}">
                  <a16:creationId xmlns:a16="http://schemas.microsoft.com/office/drawing/2014/main" id="{F656764F-D63D-AA43-93BF-AB3A160E4376}"/>
                </a:ext>
              </a:extLst>
            </p:cNvPr>
            <p:cNvSpPr/>
            <p:nvPr/>
          </p:nvSpPr>
          <p:spPr>
            <a:xfrm rot="21600000">
              <a:off x="2171338" y="2538135"/>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250685"/>
                <a:satOff val="87"/>
                <a:lumOff val="-1177"/>
                <a:alphaOff val="0"/>
              </a:schemeClr>
            </a:fillRef>
            <a:effectRef idx="3">
              <a:schemeClr val="accent5">
                <a:hueOff val="-250685"/>
                <a:satOff val="87"/>
                <a:lumOff val="-1177"/>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kern="1200" dirty="0"/>
                <a:t>Jeu de données</a:t>
              </a:r>
              <a:endParaRPr lang="en-US" kern="1200" dirty="0"/>
            </a:p>
          </p:txBody>
        </p:sp>
        <p:sp>
          <p:nvSpPr>
            <p:cNvPr id="33" name="Ellipse 32">
              <a:extLst>
                <a:ext uri="{FF2B5EF4-FFF2-40B4-BE49-F238E27FC236}">
                  <a16:creationId xmlns:a16="http://schemas.microsoft.com/office/drawing/2014/main" id="{382626DA-991E-5547-89BE-B361E21BC485}"/>
                </a:ext>
              </a:extLst>
            </p:cNvPr>
            <p:cNvSpPr/>
            <p:nvPr/>
          </p:nvSpPr>
          <p:spPr>
            <a:xfrm>
              <a:off x="1966770" y="2538136"/>
              <a:ext cx="409136" cy="409136"/>
            </a:xfrm>
            <a:prstGeom prst="ellipse">
              <a:avLst/>
            </a:prstGeom>
            <a:grpFill/>
          </p:spPr>
          <p:style>
            <a:lnRef idx="0">
              <a:schemeClr val="lt1">
                <a:hueOff val="0"/>
                <a:satOff val="0"/>
                <a:lumOff val="0"/>
                <a:alphaOff val="0"/>
              </a:schemeClr>
            </a:lnRef>
            <a:fillRef idx="1">
              <a:schemeClr val="accent5">
                <a:tint val="50000"/>
                <a:hueOff val="-306284"/>
                <a:satOff val="-1807"/>
                <a:lumOff val="-308"/>
                <a:alphaOff val="0"/>
              </a:schemeClr>
            </a:fillRef>
            <a:effectRef idx="3">
              <a:schemeClr val="accent5">
                <a:tint val="50000"/>
                <a:hueOff val="-306284"/>
                <a:satOff val="-1807"/>
                <a:lumOff val="-308"/>
                <a:alphaOff val="0"/>
              </a:schemeClr>
            </a:effectRef>
            <a:fontRef idx="minor">
              <a:schemeClr val="lt1">
                <a:hueOff val="0"/>
                <a:satOff val="0"/>
                <a:lumOff val="0"/>
                <a:alphaOff val="0"/>
              </a:schemeClr>
            </a:fontRef>
          </p:style>
          <p:txBody>
            <a:bodyPr/>
            <a:lstStyle/>
            <a:p>
              <a:endParaRPr lang="fr-FR"/>
            </a:p>
          </p:txBody>
        </p:sp>
        <p:sp>
          <p:nvSpPr>
            <p:cNvPr id="34" name="Forme libre 33">
              <a:extLst>
                <a:ext uri="{FF2B5EF4-FFF2-40B4-BE49-F238E27FC236}">
                  <a16:creationId xmlns:a16="http://schemas.microsoft.com/office/drawing/2014/main" id="{D256FB40-8FF8-904C-825E-9A543AA843F5}"/>
                </a:ext>
              </a:extLst>
            </p:cNvPr>
            <p:cNvSpPr/>
            <p:nvPr/>
          </p:nvSpPr>
          <p:spPr>
            <a:xfrm rot="21600000">
              <a:off x="2171338" y="3069401"/>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501371"/>
                <a:satOff val="174"/>
                <a:lumOff val="-2353"/>
                <a:alphaOff val="0"/>
              </a:schemeClr>
            </a:fillRef>
            <a:effectRef idx="3">
              <a:schemeClr val="accent5">
                <a:hueOff val="-501371"/>
                <a:satOff val="174"/>
                <a:lumOff val="-2353"/>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dirty="0"/>
                <a:t>Critères pertinents</a:t>
              </a:r>
              <a:endParaRPr lang="en-US" kern="1200" dirty="0"/>
            </a:p>
          </p:txBody>
        </p:sp>
        <p:sp>
          <p:nvSpPr>
            <p:cNvPr id="35" name="Ellipse 34">
              <a:extLst>
                <a:ext uri="{FF2B5EF4-FFF2-40B4-BE49-F238E27FC236}">
                  <a16:creationId xmlns:a16="http://schemas.microsoft.com/office/drawing/2014/main" id="{B829858D-7B5A-2D45-8A0C-A451E01DBB5B}"/>
                </a:ext>
              </a:extLst>
            </p:cNvPr>
            <p:cNvSpPr/>
            <p:nvPr/>
          </p:nvSpPr>
          <p:spPr>
            <a:xfrm>
              <a:off x="1966770" y="3069402"/>
              <a:ext cx="409136" cy="409136"/>
            </a:xfrm>
            <a:prstGeom prst="ellipse">
              <a:avLst/>
            </a:prstGeom>
            <a:grpFill/>
          </p:spPr>
          <p:style>
            <a:lnRef idx="0">
              <a:schemeClr val="lt1">
                <a:hueOff val="0"/>
                <a:satOff val="0"/>
                <a:lumOff val="0"/>
                <a:alphaOff val="0"/>
              </a:schemeClr>
            </a:lnRef>
            <a:fillRef idx="1">
              <a:schemeClr val="accent5">
                <a:tint val="50000"/>
                <a:hueOff val="-612567"/>
                <a:satOff val="-3614"/>
                <a:lumOff val="-616"/>
                <a:alphaOff val="0"/>
              </a:schemeClr>
            </a:fillRef>
            <a:effectRef idx="3">
              <a:schemeClr val="accent5">
                <a:tint val="50000"/>
                <a:hueOff val="-612567"/>
                <a:satOff val="-3614"/>
                <a:lumOff val="-616"/>
                <a:alphaOff val="0"/>
              </a:schemeClr>
            </a:effectRef>
            <a:fontRef idx="minor">
              <a:schemeClr val="lt1">
                <a:hueOff val="0"/>
                <a:satOff val="0"/>
                <a:lumOff val="0"/>
                <a:alphaOff val="0"/>
              </a:schemeClr>
            </a:fontRef>
          </p:style>
          <p:txBody>
            <a:bodyPr/>
            <a:lstStyle/>
            <a:p>
              <a:endParaRPr lang="fr-FR"/>
            </a:p>
          </p:txBody>
        </p:sp>
        <p:sp>
          <p:nvSpPr>
            <p:cNvPr id="36" name="Forme libre 35">
              <a:extLst>
                <a:ext uri="{FF2B5EF4-FFF2-40B4-BE49-F238E27FC236}">
                  <a16:creationId xmlns:a16="http://schemas.microsoft.com/office/drawing/2014/main" id="{D1EC7159-FE48-8A4F-9B9C-0129800A6AFE}"/>
                </a:ext>
              </a:extLst>
            </p:cNvPr>
            <p:cNvSpPr/>
            <p:nvPr/>
          </p:nvSpPr>
          <p:spPr>
            <a:xfrm rot="21600000">
              <a:off x="2171338" y="3600667"/>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solidFill>
              <a:srgbClr val="0070C0"/>
            </a:solidFill>
          </p:spPr>
          <p:style>
            <a:lnRef idx="0">
              <a:schemeClr val="lt1">
                <a:hueOff val="0"/>
                <a:satOff val="0"/>
                <a:lumOff val="0"/>
                <a:alphaOff val="0"/>
              </a:schemeClr>
            </a:lnRef>
            <a:fillRef idx="3">
              <a:schemeClr val="accent5">
                <a:hueOff val="-752056"/>
                <a:satOff val="261"/>
                <a:lumOff val="-3530"/>
                <a:alphaOff val="0"/>
              </a:schemeClr>
            </a:fillRef>
            <a:effectRef idx="3">
              <a:schemeClr val="accent5">
                <a:hueOff val="-752056"/>
                <a:satOff val="261"/>
                <a:lumOff val="-3530"/>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kern="1200" dirty="0"/>
                <a:t>Classement par </a:t>
              </a:r>
              <a:r>
                <a:rPr lang="fr-FR" dirty="0"/>
                <a:t>indicateur</a:t>
              </a:r>
              <a:endParaRPr lang="en-US" kern="1200" dirty="0"/>
            </a:p>
          </p:txBody>
        </p:sp>
        <p:sp>
          <p:nvSpPr>
            <p:cNvPr id="37" name="Ellipse 36">
              <a:extLst>
                <a:ext uri="{FF2B5EF4-FFF2-40B4-BE49-F238E27FC236}">
                  <a16:creationId xmlns:a16="http://schemas.microsoft.com/office/drawing/2014/main" id="{58142207-7251-7644-8BF3-AAE2A9B14622}"/>
                </a:ext>
              </a:extLst>
            </p:cNvPr>
            <p:cNvSpPr/>
            <p:nvPr/>
          </p:nvSpPr>
          <p:spPr>
            <a:xfrm>
              <a:off x="1966770" y="3600668"/>
              <a:ext cx="409136" cy="409136"/>
            </a:xfrm>
            <a:prstGeom prst="ellipse">
              <a:avLst/>
            </a:prstGeom>
            <a:solidFill>
              <a:srgbClr val="0070C0"/>
            </a:solidFill>
          </p:spPr>
          <p:style>
            <a:lnRef idx="0">
              <a:schemeClr val="lt1">
                <a:hueOff val="0"/>
                <a:satOff val="0"/>
                <a:lumOff val="0"/>
                <a:alphaOff val="0"/>
              </a:schemeClr>
            </a:lnRef>
            <a:fillRef idx="1">
              <a:schemeClr val="accent5">
                <a:tint val="50000"/>
                <a:hueOff val="-918851"/>
                <a:satOff val="-5421"/>
                <a:lumOff val="-924"/>
                <a:alphaOff val="0"/>
              </a:schemeClr>
            </a:fillRef>
            <a:effectRef idx="3">
              <a:schemeClr val="accent5">
                <a:tint val="50000"/>
                <a:hueOff val="-918851"/>
                <a:satOff val="-5421"/>
                <a:lumOff val="-924"/>
                <a:alphaOff val="0"/>
              </a:schemeClr>
            </a:effectRef>
            <a:fontRef idx="minor">
              <a:schemeClr val="lt1">
                <a:hueOff val="0"/>
                <a:satOff val="0"/>
                <a:lumOff val="0"/>
                <a:alphaOff val="0"/>
              </a:schemeClr>
            </a:fontRef>
          </p:style>
          <p:txBody>
            <a:bodyPr/>
            <a:lstStyle/>
            <a:p>
              <a:endParaRPr lang="fr-FR"/>
            </a:p>
          </p:txBody>
        </p:sp>
        <p:sp>
          <p:nvSpPr>
            <p:cNvPr id="38" name="Forme libre 37">
              <a:extLst>
                <a:ext uri="{FF2B5EF4-FFF2-40B4-BE49-F238E27FC236}">
                  <a16:creationId xmlns:a16="http://schemas.microsoft.com/office/drawing/2014/main" id="{277EEFAD-4DAB-0946-951A-E0D205CFF24E}"/>
                </a:ext>
              </a:extLst>
            </p:cNvPr>
            <p:cNvSpPr/>
            <p:nvPr/>
          </p:nvSpPr>
          <p:spPr>
            <a:xfrm rot="21600000">
              <a:off x="2171338" y="4131934"/>
              <a:ext cx="5887842" cy="409137"/>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1002741"/>
                <a:satOff val="347"/>
                <a:lumOff val="-4707"/>
                <a:alphaOff val="0"/>
              </a:schemeClr>
            </a:fillRef>
            <a:effectRef idx="3">
              <a:schemeClr val="accent5">
                <a:hueOff val="-1002741"/>
                <a:satOff val="347"/>
                <a:lumOff val="-4707"/>
                <a:alphaOff val="0"/>
              </a:schemeClr>
            </a:effectRef>
            <a:fontRef idx="minor">
              <a:schemeClr val="lt1"/>
            </a:fontRef>
          </p:style>
          <p:txBody>
            <a:bodyPr spcFirstLastPara="0" vert="horz" wrap="square" lIns="282702" tIns="60961" rIns="113792" bIns="60960" numCol="1" spcCol="1270" anchor="ctr" anchorCtr="0">
              <a:noAutofit/>
            </a:bodyPr>
            <a:lstStyle/>
            <a:p>
              <a:pPr marL="0" lvl="0" indent="0" defTabSz="711200">
                <a:lnSpc>
                  <a:spcPct val="90000"/>
                </a:lnSpc>
                <a:spcBef>
                  <a:spcPct val="0"/>
                </a:spcBef>
                <a:spcAft>
                  <a:spcPct val="35000"/>
                </a:spcAft>
                <a:buNone/>
              </a:pPr>
              <a:r>
                <a:rPr lang="fr-FR" kern="1200" dirty="0"/>
                <a:t>Classement en utilisant des coefficients (X, Y, Z)</a:t>
              </a:r>
              <a:endParaRPr lang="en-US" kern="1200" dirty="0"/>
            </a:p>
          </p:txBody>
        </p:sp>
        <p:sp>
          <p:nvSpPr>
            <p:cNvPr id="39" name="Ellipse 38">
              <a:extLst>
                <a:ext uri="{FF2B5EF4-FFF2-40B4-BE49-F238E27FC236}">
                  <a16:creationId xmlns:a16="http://schemas.microsoft.com/office/drawing/2014/main" id="{8EA0B0DF-7139-AC4F-9FBC-4853F8332DAC}"/>
                </a:ext>
              </a:extLst>
            </p:cNvPr>
            <p:cNvSpPr/>
            <p:nvPr/>
          </p:nvSpPr>
          <p:spPr>
            <a:xfrm>
              <a:off x="1966770" y="4131935"/>
              <a:ext cx="409136" cy="409136"/>
            </a:xfrm>
            <a:prstGeom prst="ellipse">
              <a:avLst/>
            </a:prstGeom>
            <a:grpFill/>
          </p:spPr>
          <p:style>
            <a:lnRef idx="0">
              <a:schemeClr val="lt1">
                <a:hueOff val="0"/>
                <a:satOff val="0"/>
                <a:lumOff val="0"/>
                <a:alphaOff val="0"/>
              </a:schemeClr>
            </a:lnRef>
            <a:fillRef idx="1">
              <a:schemeClr val="accent5">
                <a:tint val="50000"/>
                <a:hueOff val="-1225135"/>
                <a:satOff val="-7229"/>
                <a:lumOff val="-1233"/>
                <a:alphaOff val="0"/>
              </a:schemeClr>
            </a:fillRef>
            <a:effectRef idx="3">
              <a:schemeClr val="accent5">
                <a:tint val="50000"/>
                <a:hueOff val="-1225135"/>
                <a:satOff val="-7229"/>
                <a:lumOff val="-1233"/>
                <a:alphaOff val="0"/>
              </a:schemeClr>
            </a:effectRef>
            <a:fontRef idx="minor">
              <a:schemeClr val="lt1">
                <a:hueOff val="0"/>
                <a:satOff val="0"/>
                <a:lumOff val="0"/>
                <a:alphaOff val="0"/>
              </a:schemeClr>
            </a:fontRef>
          </p:style>
          <p:txBody>
            <a:bodyPr/>
            <a:lstStyle/>
            <a:p>
              <a:endParaRPr lang="fr-FR"/>
            </a:p>
          </p:txBody>
        </p:sp>
        <p:sp>
          <p:nvSpPr>
            <p:cNvPr id="40" name="Forme libre 39">
              <a:extLst>
                <a:ext uri="{FF2B5EF4-FFF2-40B4-BE49-F238E27FC236}">
                  <a16:creationId xmlns:a16="http://schemas.microsoft.com/office/drawing/2014/main" id="{A1EDD4B0-4A42-864B-9200-8F7CBC8D3DE1}"/>
                </a:ext>
              </a:extLst>
            </p:cNvPr>
            <p:cNvSpPr/>
            <p:nvPr/>
          </p:nvSpPr>
          <p:spPr>
            <a:xfrm rot="21600000">
              <a:off x="2171338" y="4663200"/>
              <a:ext cx="5887842" cy="409137"/>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1253426"/>
                <a:satOff val="434"/>
                <a:lumOff val="-5883"/>
                <a:alphaOff val="0"/>
              </a:schemeClr>
            </a:fillRef>
            <a:effectRef idx="3">
              <a:schemeClr val="accent5">
                <a:hueOff val="-1253426"/>
                <a:satOff val="434"/>
                <a:lumOff val="-5883"/>
                <a:alphaOff val="0"/>
              </a:schemeClr>
            </a:effectRef>
            <a:fontRef idx="minor">
              <a:schemeClr val="lt1"/>
            </a:fontRef>
          </p:style>
          <p:txBody>
            <a:bodyPr spcFirstLastPara="0" vert="horz" wrap="square" lIns="282702" tIns="60961" rIns="113792" bIns="60960" numCol="1" spcCol="1270" anchor="ctr" anchorCtr="0">
              <a:noAutofit/>
            </a:bodyPr>
            <a:lstStyle/>
            <a:p>
              <a:pPr marL="0" lvl="0" indent="0" defTabSz="711200">
                <a:lnSpc>
                  <a:spcPct val="90000"/>
                </a:lnSpc>
                <a:spcBef>
                  <a:spcPct val="0"/>
                </a:spcBef>
                <a:spcAft>
                  <a:spcPct val="35000"/>
                </a:spcAft>
                <a:buNone/>
              </a:pPr>
              <a:r>
                <a:rPr lang="fr-FR" kern="1200" dirty="0"/>
                <a:t>Classement par méthode: Optimisation (X)</a:t>
              </a:r>
              <a:endParaRPr lang="en-US" kern="1200" dirty="0"/>
            </a:p>
          </p:txBody>
        </p:sp>
        <p:sp>
          <p:nvSpPr>
            <p:cNvPr id="41" name="Ellipse 40">
              <a:extLst>
                <a:ext uri="{FF2B5EF4-FFF2-40B4-BE49-F238E27FC236}">
                  <a16:creationId xmlns:a16="http://schemas.microsoft.com/office/drawing/2014/main" id="{4CC2B27A-9253-3E4F-B0C9-07D3716C08CB}"/>
                </a:ext>
              </a:extLst>
            </p:cNvPr>
            <p:cNvSpPr/>
            <p:nvPr/>
          </p:nvSpPr>
          <p:spPr>
            <a:xfrm>
              <a:off x="1966770" y="4663201"/>
              <a:ext cx="409136" cy="409136"/>
            </a:xfrm>
            <a:prstGeom prst="ellipse">
              <a:avLst/>
            </a:prstGeom>
            <a:grpFill/>
          </p:spPr>
          <p:style>
            <a:lnRef idx="0">
              <a:schemeClr val="lt1">
                <a:hueOff val="0"/>
                <a:satOff val="0"/>
                <a:lumOff val="0"/>
                <a:alphaOff val="0"/>
              </a:schemeClr>
            </a:lnRef>
            <a:fillRef idx="1">
              <a:schemeClr val="accent5">
                <a:tint val="50000"/>
                <a:hueOff val="-1531419"/>
                <a:satOff val="-9036"/>
                <a:lumOff val="-1541"/>
                <a:alphaOff val="0"/>
              </a:schemeClr>
            </a:fillRef>
            <a:effectRef idx="3">
              <a:schemeClr val="accent5">
                <a:tint val="50000"/>
                <a:hueOff val="-1531419"/>
                <a:satOff val="-9036"/>
                <a:lumOff val="-1541"/>
                <a:alphaOff val="0"/>
              </a:schemeClr>
            </a:effectRef>
            <a:fontRef idx="minor">
              <a:schemeClr val="lt1">
                <a:hueOff val="0"/>
                <a:satOff val="0"/>
                <a:lumOff val="0"/>
                <a:alphaOff val="0"/>
              </a:schemeClr>
            </a:fontRef>
          </p:style>
          <p:txBody>
            <a:bodyPr/>
            <a:lstStyle/>
            <a:p>
              <a:endParaRPr lang="fr-FR" dirty="0"/>
            </a:p>
          </p:txBody>
        </p:sp>
        <p:sp>
          <p:nvSpPr>
            <p:cNvPr id="42" name="Forme libre 41">
              <a:extLst>
                <a:ext uri="{FF2B5EF4-FFF2-40B4-BE49-F238E27FC236}">
                  <a16:creationId xmlns:a16="http://schemas.microsoft.com/office/drawing/2014/main" id="{77AF4BBB-C5F1-D44C-BC84-23E7BF774748}"/>
                </a:ext>
              </a:extLst>
            </p:cNvPr>
            <p:cNvSpPr/>
            <p:nvPr/>
          </p:nvSpPr>
          <p:spPr>
            <a:xfrm rot="21600000">
              <a:off x="2171338" y="5194467"/>
              <a:ext cx="5887842" cy="409137"/>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1504112"/>
                <a:satOff val="521"/>
                <a:lumOff val="-7060"/>
                <a:alphaOff val="0"/>
              </a:schemeClr>
            </a:fillRef>
            <a:effectRef idx="3">
              <a:schemeClr val="accent5">
                <a:hueOff val="-1504112"/>
                <a:satOff val="521"/>
                <a:lumOff val="-7060"/>
                <a:alphaOff val="0"/>
              </a:schemeClr>
            </a:effectRef>
            <a:fontRef idx="minor">
              <a:schemeClr val="lt1"/>
            </a:fontRef>
          </p:style>
          <p:txBody>
            <a:bodyPr spcFirstLastPara="0" vert="horz" wrap="square" lIns="282702" tIns="60961" rIns="113792" bIns="60960" numCol="1" spcCol="1270" anchor="ctr" anchorCtr="0">
              <a:noAutofit/>
            </a:bodyPr>
            <a:lstStyle/>
            <a:p>
              <a:pPr marL="0" lvl="0" indent="0" defTabSz="711200">
                <a:lnSpc>
                  <a:spcPct val="90000"/>
                </a:lnSpc>
                <a:spcBef>
                  <a:spcPct val="0"/>
                </a:spcBef>
                <a:spcAft>
                  <a:spcPct val="35000"/>
                </a:spcAft>
                <a:buNone/>
              </a:pPr>
              <a:r>
                <a:rPr lang="fr-FR" kern="1200"/>
                <a:t>Conclusion</a:t>
              </a:r>
              <a:endParaRPr lang="en-US" kern="1200"/>
            </a:p>
          </p:txBody>
        </p:sp>
        <p:sp>
          <p:nvSpPr>
            <p:cNvPr id="43" name="Ellipse 42">
              <a:extLst>
                <a:ext uri="{FF2B5EF4-FFF2-40B4-BE49-F238E27FC236}">
                  <a16:creationId xmlns:a16="http://schemas.microsoft.com/office/drawing/2014/main" id="{FEA44F35-BE03-9C44-BE9D-27EF141E89BF}"/>
                </a:ext>
              </a:extLst>
            </p:cNvPr>
            <p:cNvSpPr/>
            <p:nvPr/>
          </p:nvSpPr>
          <p:spPr>
            <a:xfrm>
              <a:off x="1966770" y="5194468"/>
              <a:ext cx="409136" cy="409136"/>
            </a:xfrm>
            <a:prstGeom prst="ellipse">
              <a:avLst/>
            </a:prstGeom>
            <a:grpFill/>
          </p:spPr>
          <p:style>
            <a:lnRef idx="0">
              <a:schemeClr val="lt1">
                <a:hueOff val="0"/>
                <a:satOff val="0"/>
                <a:lumOff val="0"/>
                <a:alphaOff val="0"/>
              </a:schemeClr>
            </a:lnRef>
            <a:fillRef idx="1">
              <a:schemeClr val="accent5">
                <a:tint val="50000"/>
                <a:hueOff val="-1837702"/>
                <a:satOff val="-10843"/>
                <a:lumOff val="-1849"/>
                <a:alphaOff val="0"/>
              </a:schemeClr>
            </a:fillRef>
            <a:effectRef idx="3">
              <a:schemeClr val="accent5">
                <a:tint val="50000"/>
                <a:hueOff val="-1837702"/>
                <a:satOff val="-10843"/>
                <a:lumOff val="-1849"/>
                <a:alphaOff val="0"/>
              </a:schemeClr>
            </a:effectRef>
            <a:fontRef idx="minor">
              <a:schemeClr val="lt1">
                <a:hueOff val="0"/>
                <a:satOff val="0"/>
                <a:lumOff val="0"/>
                <a:alphaOff val="0"/>
              </a:schemeClr>
            </a:fontRef>
          </p:style>
          <p:txBody>
            <a:bodyPr/>
            <a:lstStyle/>
            <a:p>
              <a:endParaRPr lang="fr-FR" dirty="0"/>
            </a:p>
          </p:txBody>
        </p:sp>
      </p:grpSp>
    </p:spTree>
    <p:extLst>
      <p:ext uri="{BB962C8B-B14F-4D97-AF65-F5344CB8AC3E}">
        <p14:creationId xmlns:p14="http://schemas.microsoft.com/office/powerpoint/2010/main" val="1447198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6FE3BACD-69A4-2F4F-82A8-39AB2FC0CDA7}"/>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14</a:t>
            </a:fld>
            <a:endParaRPr lang="en-US">
              <a:solidFill>
                <a:schemeClr val="tx1">
                  <a:alpha val="60000"/>
                </a:schemeClr>
              </a:solidFill>
            </a:endParaRPr>
          </a:p>
        </p:txBody>
      </p:sp>
      <p:sp>
        <p:nvSpPr>
          <p:cNvPr id="10" name="Titre 1">
            <a:extLst>
              <a:ext uri="{FF2B5EF4-FFF2-40B4-BE49-F238E27FC236}">
                <a16:creationId xmlns:a16="http://schemas.microsoft.com/office/drawing/2014/main" id="{0B51A8B0-CC80-FC48-887F-4A71DA2BC103}"/>
              </a:ext>
            </a:extLst>
          </p:cNvPr>
          <p:cNvSpPr>
            <a:spLocks noGrp="1"/>
          </p:cNvSpPr>
          <p:nvPr>
            <p:ph type="title"/>
          </p:nvPr>
        </p:nvSpPr>
        <p:spPr>
          <a:xfrm>
            <a:off x="838201" y="559813"/>
            <a:ext cx="10348146" cy="811787"/>
          </a:xfrm>
        </p:spPr>
        <p:txBody>
          <a:bodyPr anchor="t">
            <a:noAutofit/>
          </a:bodyPr>
          <a:lstStyle/>
          <a:p>
            <a:r>
              <a:rPr lang="fr-FR" sz="3600" dirty="0">
                <a:solidFill>
                  <a:schemeClr val="tx2"/>
                </a:solidFill>
              </a:rPr>
              <a:t>Evolution de région</a:t>
            </a:r>
          </a:p>
        </p:txBody>
      </p:sp>
      <p:sp>
        <p:nvSpPr>
          <p:cNvPr id="12" name="Rectangle : coins arrondis 11">
            <a:extLst>
              <a:ext uri="{FF2B5EF4-FFF2-40B4-BE49-F238E27FC236}">
                <a16:creationId xmlns:a16="http://schemas.microsoft.com/office/drawing/2014/main" id="{45F33CA8-BE90-0D4E-AE78-FD0AD0565247}"/>
              </a:ext>
            </a:extLst>
          </p:cNvPr>
          <p:cNvSpPr/>
          <p:nvPr/>
        </p:nvSpPr>
        <p:spPr>
          <a:xfrm>
            <a:off x="1470457" y="2274230"/>
            <a:ext cx="1161535" cy="297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Etape 1</a:t>
            </a:r>
          </a:p>
        </p:txBody>
      </p:sp>
      <p:sp>
        <p:nvSpPr>
          <p:cNvPr id="14" name="Rectangle : coins arrondis 13">
            <a:extLst>
              <a:ext uri="{FF2B5EF4-FFF2-40B4-BE49-F238E27FC236}">
                <a16:creationId xmlns:a16="http://schemas.microsoft.com/office/drawing/2014/main" id="{EE41B645-D14A-1A49-A7FA-42CE5E4F086D}"/>
              </a:ext>
            </a:extLst>
          </p:cNvPr>
          <p:cNvSpPr/>
          <p:nvPr/>
        </p:nvSpPr>
        <p:spPr>
          <a:xfrm>
            <a:off x="1470457" y="2906619"/>
            <a:ext cx="1161535" cy="297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Etape 2</a:t>
            </a:r>
          </a:p>
        </p:txBody>
      </p:sp>
      <p:sp>
        <p:nvSpPr>
          <p:cNvPr id="18" name="Rectangle : coins arrondis 17">
            <a:extLst>
              <a:ext uri="{FF2B5EF4-FFF2-40B4-BE49-F238E27FC236}">
                <a16:creationId xmlns:a16="http://schemas.microsoft.com/office/drawing/2014/main" id="{EFC4E8E1-F3C9-B24B-9BB3-CDDDB3268D07}"/>
              </a:ext>
            </a:extLst>
          </p:cNvPr>
          <p:cNvSpPr/>
          <p:nvPr/>
        </p:nvSpPr>
        <p:spPr>
          <a:xfrm>
            <a:off x="1470457" y="3643307"/>
            <a:ext cx="1161535" cy="297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Etape 3</a:t>
            </a:r>
          </a:p>
        </p:txBody>
      </p:sp>
      <p:pic>
        <p:nvPicPr>
          <p:cNvPr id="3" name="Image 2" descr="Une image contenant texte&#10;&#10;Description générée automatiquement">
            <a:extLst>
              <a:ext uri="{FF2B5EF4-FFF2-40B4-BE49-F238E27FC236}">
                <a16:creationId xmlns:a16="http://schemas.microsoft.com/office/drawing/2014/main" id="{892C6931-D4FB-D549-8A5A-FCAD17151DA1}"/>
              </a:ext>
            </a:extLst>
          </p:cNvPr>
          <p:cNvPicPr>
            <a:picLocks noChangeAspect="1"/>
          </p:cNvPicPr>
          <p:nvPr/>
        </p:nvPicPr>
        <p:blipFill>
          <a:blip r:embed="rId5"/>
          <a:stretch>
            <a:fillRect/>
          </a:stretch>
        </p:blipFill>
        <p:spPr>
          <a:xfrm>
            <a:off x="3466071" y="1535750"/>
            <a:ext cx="7632700" cy="3721100"/>
          </a:xfrm>
          <a:prstGeom prst="rect">
            <a:avLst/>
          </a:prstGeom>
        </p:spPr>
      </p:pic>
      <p:cxnSp>
        <p:nvCxnSpPr>
          <p:cNvPr id="16" name="Connecteur droit avec flèche 15">
            <a:extLst>
              <a:ext uri="{FF2B5EF4-FFF2-40B4-BE49-F238E27FC236}">
                <a16:creationId xmlns:a16="http://schemas.microsoft.com/office/drawing/2014/main" id="{CED8239E-4416-1C4E-9C85-F2D2A030CABB}"/>
              </a:ext>
            </a:extLst>
          </p:cNvPr>
          <p:cNvCxnSpPr>
            <a:cxnSpLocks/>
          </p:cNvCxnSpPr>
          <p:nvPr/>
        </p:nvCxnSpPr>
        <p:spPr>
          <a:xfrm>
            <a:off x="2706131" y="2423099"/>
            <a:ext cx="151988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Connecteur droit avec flèche 16">
            <a:extLst>
              <a:ext uri="{FF2B5EF4-FFF2-40B4-BE49-F238E27FC236}">
                <a16:creationId xmlns:a16="http://schemas.microsoft.com/office/drawing/2014/main" id="{EBA5ACEE-3A38-134B-8DCD-870B273FD439}"/>
              </a:ext>
            </a:extLst>
          </p:cNvPr>
          <p:cNvCxnSpPr>
            <a:cxnSpLocks/>
          </p:cNvCxnSpPr>
          <p:nvPr/>
        </p:nvCxnSpPr>
        <p:spPr>
          <a:xfrm>
            <a:off x="2728785" y="3055488"/>
            <a:ext cx="148486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Connecteur droit avec flèche 18">
            <a:extLst>
              <a:ext uri="{FF2B5EF4-FFF2-40B4-BE49-F238E27FC236}">
                <a16:creationId xmlns:a16="http://schemas.microsoft.com/office/drawing/2014/main" id="{72E99FBB-ED21-D140-831B-B67E0D6516C4}"/>
              </a:ext>
            </a:extLst>
          </p:cNvPr>
          <p:cNvCxnSpPr>
            <a:cxnSpLocks/>
          </p:cNvCxnSpPr>
          <p:nvPr/>
        </p:nvCxnSpPr>
        <p:spPr>
          <a:xfrm>
            <a:off x="2728785" y="3792176"/>
            <a:ext cx="148486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2" name="ZoneTexte 31">
            <a:extLst>
              <a:ext uri="{FF2B5EF4-FFF2-40B4-BE49-F238E27FC236}">
                <a16:creationId xmlns:a16="http://schemas.microsoft.com/office/drawing/2014/main" id="{0D6E974E-8E58-5949-B9C3-4C576C05B31F}"/>
              </a:ext>
            </a:extLst>
          </p:cNvPr>
          <p:cNvSpPr txBox="1"/>
          <p:nvPr/>
        </p:nvSpPr>
        <p:spPr>
          <a:xfrm>
            <a:off x="1620277" y="5719245"/>
            <a:ext cx="7353301" cy="661720"/>
          </a:xfrm>
          <a:prstGeom prst="rect">
            <a:avLst/>
          </a:prstGeom>
          <a:noFill/>
        </p:spPr>
        <p:txBody>
          <a:bodyPr wrap="square" rtlCol="0">
            <a:spAutoFit/>
          </a:bodyPr>
          <a:lstStyle/>
          <a:p>
            <a:pPr marL="285750" indent="-285750">
              <a:spcBef>
                <a:spcPts val="600"/>
              </a:spcBef>
              <a:buFont typeface="Wingdings" pitchFamily="2" charset="2"/>
              <a:buChar char="v"/>
            </a:pPr>
            <a:r>
              <a:rPr lang="fr-FR" sz="1600" dirty="0"/>
              <a:t>Classer les régions par indicateur</a:t>
            </a:r>
          </a:p>
          <a:p>
            <a:pPr marL="285750" indent="-285750">
              <a:spcBef>
                <a:spcPts val="600"/>
              </a:spcBef>
              <a:buFont typeface="Wingdings" pitchFamily="2" charset="2"/>
              <a:buChar char="v"/>
            </a:pPr>
            <a:r>
              <a:rPr lang="fr-FR" sz="1600" dirty="0"/>
              <a:t> Tracer les évolutions des régions pour chaque indicateur </a:t>
            </a:r>
          </a:p>
        </p:txBody>
      </p:sp>
    </p:spTree>
    <p:extLst>
      <p:ext uri="{BB962C8B-B14F-4D97-AF65-F5344CB8AC3E}">
        <p14:creationId xmlns:p14="http://schemas.microsoft.com/office/powerpoint/2010/main" val="2152019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FB4A319E-C913-8641-90D7-8A1028DECEB0}"/>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15</a:t>
            </a:fld>
            <a:endParaRPr lang="en-US">
              <a:solidFill>
                <a:schemeClr val="tx1">
                  <a:alpha val="60000"/>
                </a:schemeClr>
              </a:solidFill>
            </a:endParaRPr>
          </a:p>
        </p:txBody>
      </p:sp>
      <p:sp>
        <p:nvSpPr>
          <p:cNvPr id="10" name="Titre 1">
            <a:extLst>
              <a:ext uri="{FF2B5EF4-FFF2-40B4-BE49-F238E27FC236}">
                <a16:creationId xmlns:a16="http://schemas.microsoft.com/office/drawing/2014/main" id="{FCBA1A50-E515-664B-AC92-E9D398AB1BE1}"/>
              </a:ext>
            </a:extLst>
          </p:cNvPr>
          <p:cNvSpPr>
            <a:spLocks noGrp="1"/>
          </p:cNvSpPr>
          <p:nvPr>
            <p:ph type="title"/>
          </p:nvPr>
        </p:nvSpPr>
        <p:spPr>
          <a:xfrm>
            <a:off x="838201" y="559813"/>
            <a:ext cx="10348146" cy="811787"/>
          </a:xfrm>
        </p:spPr>
        <p:txBody>
          <a:bodyPr anchor="t">
            <a:noAutofit/>
          </a:bodyPr>
          <a:lstStyle/>
          <a:p>
            <a:r>
              <a:rPr lang="fr-FR" sz="3600" dirty="0">
                <a:solidFill>
                  <a:schemeClr val="tx2"/>
                </a:solidFill>
              </a:rPr>
              <a:t>Evolution de région</a:t>
            </a:r>
          </a:p>
        </p:txBody>
      </p:sp>
      <p:pic>
        <p:nvPicPr>
          <p:cNvPr id="3" name="Image 2">
            <a:extLst>
              <a:ext uri="{FF2B5EF4-FFF2-40B4-BE49-F238E27FC236}">
                <a16:creationId xmlns:a16="http://schemas.microsoft.com/office/drawing/2014/main" id="{34F3B6C9-E810-3145-8805-D69A37D6C0AA}"/>
              </a:ext>
            </a:extLst>
          </p:cNvPr>
          <p:cNvPicPr>
            <a:picLocks noChangeAspect="1"/>
          </p:cNvPicPr>
          <p:nvPr/>
        </p:nvPicPr>
        <p:blipFill>
          <a:blip r:embed="rId5"/>
          <a:stretch>
            <a:fillRect/>
          </a:stretch>
        </p:blipFill>
        <p:spPr>
          <a:xfrm>
            <a:off x="1802931" y="1485894"/>
            <a:ext cx="2849492" cy="2160000"/>
          </a:xfrm>
          <a:prstGeom prst="rect">
            <a:avLst/>
          </a:prstGeom>
        </p:spPr>
      </p:pic>
      <p:pic>
        <p:nvPicPr>
          <p:cNvPr id="7" name="Image 6">
            <a:extLst>
              <a:ext uri="{FF2B5EF4-FFF2-40B4-BE49-F238E27FC236}">
                <a16:creationId xmlns:a16="http://schemas.microsoft.com/office/drawing/2014/main" id="{97811CC3-9466-5149-9CDC-0EEF75BA1466}"/>
              </a:ext>
            </a:extLst>
          </p:cNvPr>
          <p:cNvPicPr>
            <a:picLocks noChangeAspect="1"/>
          </p:cNvPicPr>
          <p:nvPr/>
        </p:nvPicPr>
        <p:blipFill>
          <a:blip r:embed="rId6"/>
          <a:stretch>
            <a:fillRect/>
          </a:stretch>
        </p:blipFill>
        <p:spPr>
          <a:xfrm>
            <a:off x="9158249" y="4241375"/>
            <a:ext cx="3028895" cy="2160000"/>
          </a:xfrm>
          <a:prstGeom prst="rect">
            <a:avLst/>
          </a:prstGeom>
        </p:spPr>
      </p:pic>
      <p:pic>
        <p:nvPicPr>
          <p:cNvPr id="17" name="Image 16">
            <a:extLst>
              <a:ext uri="{FF2B5EF4-FFF2-40B4-BE49-F238E27FC236}">
                <a16:creationId xmlns:a16="http://schemas.microsoft.com/office/drawing/2014/main" id="{59CDFE7F-5D5B-F04F-B265-0478CF480D8D}"/>
              </a:ext>
            </a:extLst>
          </p:cNvPr>
          <p:cNvPicPr>
            <a:picLocks noChangeAspect="1"/>
          </p:cNvPicPr>
          <p:nvPr/>
        </p:nvPicPr>
        <p:blipFill>
          <a:blip r:embed="rId7"/>
          <a:stretch>
            <a:fillRect/>
          </a:stretch>
        </p:blipFill>
        <p:spPr>
          <a:xfrm>
            <a:off x="6234126" y="4241375"/>
            <a:ext cx="2924123" cy="2160000"/>
          </a:xfrm>
          <a:prstGeom prst="rect">
            <a:avLst/>
          </a:prstGeom>
        </p:spPr>
      </p:pic>
      <p:pic>
        <p:nvPicPr>
          <p:cNvPr id="22" name="Image 21">
            <a:extLst>
              <a:ext uri="{FF2B5EF4-FFF2-40B4-BE49-F238E27FC236}">
                <a16:creationId xmlns:a16="http://schemas.microsoft.com/office/drawing/2014/main" id="{CA0B85E0-69F7-CF41-AD69-87B478E495F5}"/>
              </a:ext>
            </a:extLst>
          </p:cNvPr>
          <p:cNvPicPr>
            <a:picLocks noChangeAspect="1"/>
          </p:cNvPicPr>
          <p:nvPr/>
        </p:nvPicPr>
        <p:blipFill>
          <a:blip r:embed="rId8"/>
          <a:stretch>
            <a:fillRect/>
          </a:stretch>
        </p:blipFill>
        <p:spPr>
          <a:xfrm>
            <a:off x="3106689" y="4241375"/>
            <a:ext cx="3122225" cy="2156400"/>
          </a:xfrm>
          <a:prstGeom prst="rect">
            <a:avLst/>
          </a:prstGeom>
        </p:spPr>
      </p:pic>
      <p:pic>
        <p:nvPicPr>
          <p:cNvPr id="24" name="Image 23">
            <a:extLst>
              <a:ext uri="{FF2B5EF4-FFF2-40B4-BE49-F238E27FC236}">
                <a16:creationId xmlns:a16="http://schemas.microsoft.com/office/drawing/2014/main" id="{A3414654-0D30-0F47-B7AF-DF78E6D9377C}"/>
              </a:ext>
            </a:extLst>
          </p:cNvPr>
          <p:cNvPicPr>
            <a:picLocks noChangeAspect="1"/>
          </p:cNvPicPr>
          <p:nvPr/>
        </p:nvPicPr>
        <p:blipFill>
          <a:blip r:embed="rId9"/>
          <a:stretch>
            <a:fillRect/>
          </a:stretch>
        </p:blipFill>
        <p:spPr>
          <a:xfrm>
            <a:off x="2823" y="4241375"/>
            <a:ext cx="3103866" cy="2160000"/>
          </a:xfrm>
          <a:prstGeom prst="rect">
            <a:avLst/>
          </a:prstGeom>
        </p:spPr>
      </p:pic>
      <p:pic>
        <p:nvPicPr>
          <p:cNvPr id="26" name="Image 25">
            <a:extLst>
              <a:ext uri="{FF2B5EF4-FFF2-40B4-BE49-F238E27FC236}">
                <a16:creationId xmlns:a16="http://schemas.microsoft.com/office/drawing/2014/main" id="{BFF6EF1B-FCEA-2441-B672-08D28298C316}"/>
              </a:ext>
            </a:extLst>
          </p:cNvPr>
          <p:cNvPicPr>
            <a:picLocks noChangeAspect="1"/>
          </p:cNvPicPr>
          <p:nvPr/>
        </p:nvPicPr>
        <p:blipFill>
          <a:blip r:embed="rId10"/>
          <a:stretch>
            <a:fillRect/>
          </a:stretch>
        </p:blipFill>
        <p:spPr>
          <a:xfrm>
            <a:off x="7702196" y="1485894"/>
            <a:ext cx="3062045" cy="2160000"/>
          </a:xfrm>
          <a:prstGeom prst="rect">
            <a:avLst/>
          </a:prstGeom>
        </p:spPr>
      </p:pic>
      <p:pic>
        <p:nvPicPr>
          <p:cNvPr id="28" name="Image 27">
            <a:extLst>
              <a:ext uri="{FF2B5EF4-FFF2-40B4-BE49-F238E27FC236}">
                <a16:creationId xmlns:a16="http://schemas.microsoft.com/office/drawing/2014/main" id="{DA650132-F98A-F146-B755-8F5591208667}"/>
              </a:ext>
            </a:extLst>
          </p:cNvPr>
          <p:cNvPicPr>
            <a:picLocks noChangeAspect="1"/>
          </p:cNvPicPr>
          <p:nvPr/>
        </p:nvPicPr>
        <p:blipFill>
          <a:blip r:embed="rId11"/>
          <a:stretch>
            <a:fillRect/>
          </a:stretch>
        </p:blipFill>
        <p:spPr>
          <a:xfrm>
            <a:off x="4652423" y="1485894"/>
            <a:ext cx="3049773" cy="2160000"/>
          </a:xfrm>
          <a:prstGeom prst="rect">
            <a:avLst/>
          </a:prstGeom>
        </p:spPr>
      </p:pic>
    </p:spTree>
    <p:extLst>
      <p:ext uri="{BB962C8B-B14F-4D97-AF65-F5344CB8AC3E}">
        <p14:creationId xmlns:p14="http://schemas.microsoft.com/office/powerpoint/2010/main" val="3153446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re 1">
            <a:extLst>
              <a:ext uri="{FF2B5EF4-FFF2-40B4-BE49-F238E27FC236}">
                <a16:creationId xmlns:a16="http://schemas.microsoft.com/office/drawing/2014/main" id="{AE610642-2FFE-2D4F-8B5C-6D83558F5A23}"/>
              </a:ext>
            </a:extLst>
          </p:cNvPr>
          <p:cNvSpPr>
            <a:spLocks noGrp="1"/>
          </p:cNvSpPr>
          <p:nvPr>
            <p:ph type="title"/>
          </p:nvPr>
        </p:nvSpPr>
        <p:spPr>
          <a:xfrm>
            <a:off x="838201" y="559813"/>
            <a:ext cx="10348146" cy="811787"/>
          </a:xfrm>
        </p:spPr>
        <p:txBody>
          <a:bodyPr anchor="t">
            <a:noAutofit/>
          </a:bodyPr>
          <a:lstStyle/>
          <a:p>
            <a:r>
              <a:rPr lang="fr-FR" sz="2800" dirty="0">
                <a:solidFill>
                  <a:schemeClr val="tx2"/>
                </a:solidFill>
              </a:rPr>
              <a:t>Evolution des tops 10 pays selon une année choisie</a:t>
            </a: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EE26DD7F-1103-0B41-A1A5-225567CE5AA2}"/>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16</a:t>
            </a:fld>
            <a:endParaRPr lang="en-US">
              <a:solidFill>
                <a:schemeClr val="tx1">
                  <a:alpha val="60000"/>
                </a:schemeClr>
              </a:solidFill>
            </a:endParaRPr>
          </a:p>
        </p:txBody>
      </p:sp>
      <p:sp>
        <p:nvSpPr>
          <p:cNvPr id="12" name="ZoneTexte 11">
            <a:extLst>
              <a:ext uri="{FF2B5EF4-FFF2-40B4-BE49-F238E27FC236}">
                <a16:creationId xmlns:a16="http://schemas.microsoft.com/office/drawing/2014/main" id="{28470DBB-9E50-A942-AD8C-7B4811AA5D3C}"/>
              </a:ext>
            </a:extLst>
          </p:cNvPr>
          <p:cNvSpPr txBox="1"/>
          <p:nvPr/>
        </p:nvSpPr>
        <p:spPr>
          <a:xfrm>
            <a:off x="1620277" y="5917912"/>
            <a:ext cx="8948397" cy="661720"/>
          </a:xfrm>
          <a:prstGeom prst="rect">
            <a:avLst/>
          </a:prstGeom>
          <a:noFill/>
        </p:spPr>
        <p:txBody>
          <a:bodyPr wrap="square" rtlCol="0">
            <a:spAutoFit/>
          </a:bodyPr>
          <a:lstStyle/>
          <a:p>
            <a:pPr marL="285750" indent="-285750">
              <a:spcBef>
                <a:spcPts val="600"/>
              </a:spcBef>
              <a:buFont typeface="Wingdings" pitchFamily="2" charset="2"/>
              <a:buChar char="v"/>
            </a:pPr>
            <a:r>
              <a:rPr lang="fr-FR" sz="1600" dirty="0"/>
              <a:t>Identifier les pays plus forts par indicateur dans une année choisie </a:t>
            </a:r>
          </a:p>
          <a:p>
            <a:pPr marL="285750" indent="-285750">
              <a:spcBef>
                <a:spcPts val="600"/>
              </a:spcBef>
              <a:buFont typeface="Wingdings" pitchFamily="2" charset="2"/>
              <a:buChar char="v"/>
            </a:pPr>
            <a:r>
              <a:rPr lang="fr-FR" sz="1600" dirty="0"/>
              <a:t>Tracer les évolutions de dix meilleurs pays pour chaque indicateur</a:t>
            </a:r>
          </a:p>
        </p:txBody>
      </p:sp>
      <p:sp>
        <p:nvSpPr>
          <p:cNvPr id="8" name="Rectangle : coins arrondis 7">
            <a:extLst>
              <a:ext uri="{FF2B5EF4-FFF2-40B4-BE49-F238E27FC236}">
                <a16:creationId xmlns:a16="http://schemas.microsoft.com/office/drawing/2014/main" id="{F621BEAD-E811-774F-83DF-1545B77D9896}"/>
              </a:ext>
            </a:extLst>
          </p:cNvPr>
          <p:cNvSpPr/>
          <p:nvPr/>
        </p:nvSpPr>
        <p:spPr>
          <a:xfrm>
            <a:off x="1853513" y="2434280"/>
            <a:ext cx="1161535" cy="297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Etape 1</a:t>
            </a:r>
          </a:p>
        </p:txBody>
      </p:sp>
      <p:sp>
        <p:nvSpPr>
          <p:cNvPr id="14" name="Rectangle : coins arrondis 13">
            <a:extLst>
              <a:ext uri="{FF2B5EF4-FFF2-40B4-BE49-F238E27FC236}">
                <a16:creationId xmlns:a16="http://schemas.microsoft.com/office/drawing/2014/main" id="{A1CDD2DC-F3EB-6449-B977-F1D2A03F3119}"/>
              </a:ext>
            </a:extLst>
          </p:cNvPr>
          <p:cNvSpPr/>
          <p:nvPr/>
        </p:nvSpPr>
        <p:spPr>
          <a:xfrm>
            <a:off x="1853513" y="3347018"/>
            <a:ext cx="1161535" cy="297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Etape 2</a:t>
            </a:r>
          </a:p>
        </p:txBody>
      </p:sp>
      <p:sp>
        <p:nvSpPr>
          <p:cNvPr id="18" name="Rectangle : coins arrondis 17">
            <a:extLst>
              <a:ext uri="{FF2B5EF4-FFF2-40B4-BE49-F238E27FC236}">
                <a16:creationId xmlns:a16="http://schemas.microsoft.com/office/drawing/2014/main" id="{F233334D-4970-3644-BCFA-A37838D64B90}"/>
              </a:ext>
            </a:extLst>
          </p:cNvPr>
          <p:cNvSpPr/>
          <p:nvPr/>
        </p:nvSpPr>
        <p:spPr>
          <a:xfrm>
            <a:off x="1853513" y="3965931"/>
            <a:ext cx="1161535" cy="297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Etape 3</a:t>
            </a:r>
          </a:p>
        </p:txBody>
      </p:sp>
      <p:pic>
        <p:nvPicPr>
          <p:cNvPr id="5" name="Image 4" descr="Une image contenant texte&#10;&#10;Description générée automatiquement">
            <a:extLst>
              <a:ext uri="{FF2B5EF4-FFF2-40B4-BE49-F238E27FC236}">
                <a16:creationId xmlns:a16="http://schemas.microsoft.com/office/drawing/2014/main" id="{2DE5706D-09BB-0242-BA61-8EEDD13DB96C}"/>
              </a:ext>
            </a:extLst>
          </p:cNvPr>
          <p:cNvPicPr>
            <a:picLocks noChangeAspect="1"/>
          </p:cNvPicPr>
          <p:nvPr/>
        </p:nvPicPr>
        <p:blipFill>
          <a:blip r:embed="rId5"/>
          <a:stretch>
            <a:fillRect/>
          </a:stretch>
        </p:blipFill>
        <p:spPr>
          <a:xfrm>
            <a:off x="3972697" y="1406324"/>
            <a:ext cx="7848600" cy="4279900"/>
          </a:xfrm>
          <a:prstGeom prst="rect">
            <a:avLst/>
          </a:prstGeom>
        </p:spPr>
      </p:pic>
      <p:cxnSp>
        <p:nvCxnSpPr>
          <p:cNvPr id="16" name="Connecteur droit avec flèche 15">
            <a:extLst>
              <a:ext uri="{FF2B5EF4-FFF2-40B4-BE49-F238E27FC236}">
                <a16:creationId xmlns:a16="http://schemas.microsoft.com/office/drawing/2014/main" id="{242F3886-E0F6-A64A-B8F8-7432C0033A86}"/>
              </a:ext>
            </a:extLst>
          </p:cNvPr>
          <p:cNvCxnSpPr/>
          <p:nvPr/>
        </p:nvCxnSpPr>
        <p:spPr>
          <a:xfrm>
            <a:off x="3188043" y="2595506"/>
            <a:ext cx="15693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Connecteur droit avec flèche 16">
            <a:extLst>
              <a:ext uri="{FF2B5EF4-FFF2-40B4-BE49-F238E27FC236}">
                <a16:creationId xmlns:a16="http://schemas.microsoft.com/office/drawing/2014/main" id="{EF943F12-516C-C645-A372-83CFA8E3B12B}"/>
              </a:ext>
            </a:extLst>
          </p:cNvPr>
          <p:cNvCxnSpPr/>
          <p:nvPr/>
        </p:nvCxnSpPr>
        <p:spPr>
          <a:xfrm>
            <a:off x="3210697" y="3508244"/>
            <a:ext cx="15693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Connecteur droit avec flèche 18">
            <a:extLst>
              <a:ext uri="{FF2B5EF4-FFF2-40B4-BE49-F238E27FC236}">
                <a16:creationId xmlns:a16="http://schemas.microsoft.com/office/drawing/2014/main" id="{CD9CAB10-9F3B-C34D-AA72-CD79E1C34318}"/>
              </a:ext>
            </a:extLst>
          </p:cNvPr>
          <p:cNvCxnSpPr/>
          <p:nvPr/>
        </p:nvCxnSpPr>
        <p:spPr>
          <a:xfrm>
            <a:off x="3210697" y="4127157"/>
            <a:ext cx="15693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1884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4" name="Picture 13">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19" name="Titre 1">
            <a:extLst>
              <a:ext uri="{FF2B5EF4-FFF2-40B4-BE49-F238E27FC236}">
                <a16:creationId xmlns:a16="http://schemas.microsoft.com/office/drawing/2014/main" id="{A22B0757-3E97-A442-8523-82003FD0D1F7}"/>
              </a:ext>
            </a:extLst>
          </p:cNvPr>
          <p:cNvSpPr>
            <a:spLocks noGrp="1"/>
          </p:cNvSpPr>
          <p:nvPr>
            <p:ph type="title"/>
          </p:nvPr>
        </p:nvSpPr>
        <p:spPr>
          <a:xfrm>
            <a:off x="838201" y="559813"/>
            <a:ext cx="10348146" cy="811787"/>
          </a:xfrm>
        </p:spPr>
        <p:txBody>
          <a:bodyPr anchor="t">
            <a:noAutofit/>
          </a:bodyPr>
          <a:lstStyle/>
          <a:p>
            <a:r>
              <a:rPr lang="fr-FR" sz="2400" dirty="0">
                <a:solidFill>
                  <a:schemeClr val="tx2"/>
                </a:solidFill>
              </a:rPr>
              <a:t>Evolution de meilleurs pays en 2015</a:t>
            </a:r>
          </a:p>
        </p:txBody>
      </p:sp>
      <p:pic>
        <p:nvPicPr>
          <p:cNvPr id="4" name="Image 3">
            <a:extLst>
              <a:ext uri="{FF2B5EF4-FFF2-40B4-BE49-F238E27FC236}">
                <a16:creationId xmlns:a16="http://schemas.microsoft.com/office/drawing/2014/main" id="{7339827B-D54F-654B-9574-1AA7A1C04F77}"/>
              </a:ext>
            </a:extLst>
          </p:cNvPr>
          <p:cNvPicPr>
            <a:picLocks noChangeAspect="1"/>
          </p:cNvPicPr>
          <p:nvPr/>
        </p:nvPicPr>
        <p:blipFill>
          <a:blip r:embed="rId5"/>
          <a:stretch>
            <a:fillRect/>
          </a:stretch>
        </p:blipFill>
        <p:spPr>
          <a:xfrm>
            <a:off x="9120010" y="4202928"/>
            <a:ext cx="2957727" cy="2160000"/>
          </a:xfrm>
          <a:prstGeom prst="rect">
            <a:avLst/>
          </a:prstGeom>
        </p:spPr>
      </p:pic>
      <p:pic>
        <p:nvPicPr>
          <p:cNvPr id="6" name="Image 5">
            <a:extLst>
              <a:ext uri="{FF2B5EF4-FFF2-40B4-BE49-F238E27FC236}">
                <a16:creationId xmlns:a16="http://schemas.microsoft.com/office/drawing/2014/main" id="{64899BEA-F15B-F545-898C-191A27DACE14}"/>
              </a:ext>
            </a:extLst>
          </p:cNvPr>
          <p:cNvPicPr>
            <a:picLocks noChangeAspect="1"/>
          </p:cNvPicPr>
          <p:nvPr/>
        </p:nvPicPr>
        <p:blipFill>
          <a:blip r:embed="rId6"/>
          <a:stretch>
            <a:fillRect/>
          </a:stretch>
        </p:blipFill>
        <p:spPr>
          <a:xfrm>
            <a:off x="6150771" y="4202928"/>
            <a:ext cx="2969239" cy="2160000"/>
          </a:xfrm>
          <a:prstGeom prst="rect">
            <a:avLst/>
          </a:prstGeom>
        </p:spPr>
      </p:pic>
      <p:pic>
        <p:nvPicPr>
          <p:cNvPr id="9" name="Image 8">
            <a:extLst>
              <a:ext uri="{FF2B5EF4-FFF2-40B4-BE49-F238E27FC236}">
                <a16:creationId xmlns:a16="http://schemas.microsoft.com/office/drawing/2014/main" id="{5043C724-EA5F-FA43-9999-1597DF6B2F32}"/>
              </a:ext>
            </a:extLst>
          </p:cNvPr>
          <p:cNvPicPr>
            <a:picLocks noChangeAspect="1"/>
          </p:cNvPicPr>
          <p:nvPr/>
        </p:nvPicPr>
        <p:blipFill>
          <a:blip r:embed="rId7"/>
          <a:stretch>
            <a:fillRect/>
          </a:stretch>
        </p:blipFill>
        <p:spPr>
          <a:xfrm>
            <a:off x="3093272" y="4202928"/>
            <a:ext cx="3077095" cy="2160000"/>
          </a:xfrm>
          <a:prstGeom prst="rect">
            <a:avLst/>
          </a:prstGeom>
        </p:spPr>
      </p:pic>
      <p:pic>
        <p:nvPicPr>
          <p:cNvPr id="15" name="Image 14">
            <a:extLst>
              <a:ext uri="{FF2B5EF4-FFF2-40B4-BE49-F238E27FC236}">
                <a16:creationId xmlns:a16="http://schemas.microsoft.com/office/drawing/2014/main" id="{4AD6B5DA-0E71-2146-8981-C3837114452E}"/>
              </a:ext>
            </a:extLst>
          </p:cNvPr>
          <p:cNvPicPr>
            <a:picLocks noChangeAspect="1"/>
          </p:cNvPicPr>
          <p:nvPr/>
        </p:nvPicPr>
        <p:blipFill>
          <a:blip r:embed="rId8"/>
          <a:stretch>
            <a:fillRect/>
          </a:stretch>
        </p:blipFill>
        <p:spPr>
          <a:xfrm>
            <a:off x="0" y="4202928"/>
            <a:ext cx="3142373" cy="2160000"/>
          </a:xfrm>
          <a:prstGeom prst="rect">
            <a:avLst/>
          </a:prstGeom>
        </p:spPr>
      </p:pic>
      <p:pic>
        <p:nvPicPr>
          <p:cNvPr id="17" name="Image 16">
            <a:extLst>
              <a:ext uri="{FF2B5EF4-FFF2-40B4-BE49-F238E27FC236}">
                <a16:creationId xmlns:a16="http://schemas.microsoft.com/office/drawing/2014/main" id="{D2609423-4918-2D48-B49A-636780BE64FE}"/>
              </a:ext>
            </a:extLst>
          </p:cNvPr>
          <p:cNvPicPr>
            <a:picLocks noChangeAspect="1"/>
          </p:cNvPicPr>
          <p:nvPr/>
        </p:nvPicPr>
        <p:blipFill>
          <a:blip r:embed="rId9"/>
          <a:stretch>
            <a:fillRect/>
          </a:stretch>
        </p:blipFill>
        <p:spPr>
          <a:xfrm>
            <a:off x="7982460" y="1457690"/>
            <a:ext cx="3116571" cy="2160000"/>
          </a:xfrm>
          <a:prstGeom prst="rect">
            <a:avLst/>
          </a:prstGeom>
        </p:spPr>
      </p:pic>
      <p:pic>
        <p:nvPicPr>
          <p:cNvPr id="20" name="Image 19">
            <a:extLst>
              <a:ext uri="{FF2B5EF4-FFF2-40B4-BE49-F238E27FC236}">
                <a16:creationId xmlns:a16="http://schemas.microsoft.com/office/drawing/2014/main" id="{4DE4E78C-9184-454C-B0C6-3D033B137011}"/>
              </a:ext>
            </a:extLst>
          </p:cNvPr>
          <p:cNvPicPr>
            <a:picLocks noChangeAspect="1"/>
          </p:cNvPicPr>
          <p:nvPr/>
        </p:nvPicPr>
        <p:blipFill>
          <a:blip r:embed="rId10"/>
          <a:stretch>
            <a:fillRect/>
          </a:stretch>
        </p:blipFill>
        <p:spPr>
          <a:xfrm>
            <a:off x="4902796" y="1457690"/>
            <a:ext cx="3079664" cy="2160000"/>
          </a:xfrm>
          <a:prstGeom prst="rect">
            <a:avLst/>
          </a:prstGeom>
        </p:spPr>
      </p:pic>
      <p:pic>
        <p:nvPicPr>
          <p:cNvPr id="22" name="Image 21">
            <a:extLst>
              <a:ext uri="{FF2B5EF4-FFF2-40B4-BE49-F238E27FC236}">
                <a16:creationId xmlns:a16="http://schemas.microsoft.com/office/drawing/2014/main" id="{40CE1F3E-2648-9845-A58A-5447ACA2BED6}"/>
              </a:ext>
            </a:extLst>
          </p:cNvPr>
          <p:cNvPicPr>
            <a:picLocks noChangeAspect="1"/>
          </p:cNvPicPr>
          <p:nvPr/>
        </p:nvPicPr>
        <p:blipFill>
          <a:blip r:embed="rId11"/>
          <a:stretch>
            <a:fillRect/>
          </a:stretch>
        </p:blipFill>
        <p:spPr>
          <a:xfrm>
            <a:off x="1975751" y="1457690"/>
            <a:ext cx="2927045" cy="2160000"/>
          </a:xfrm>
          <a:prstGeom prst="rect">
            <a:avLst/>
          </a:prstGeom>
        </p:spPr>
      </p:pic>
    </p:spTree>
    <p:extLst>
      <p:ext uri="{BB962C8B-B14F-4D97-AF65-F5344CB8AC3E}">
        <p14:creationId xmlns:p14="http://schemas.microsoft.com/office/powerpoint/2010/main" val="2874440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8B155776-0713-6F49-BBF6-88E9931EC922}"/>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18</a:t>
            </a:fld>
            <a:endParaRPr lang="en-US">
              <a:solidFill>
                <a:schemeClr val="tx1">
                  <a:alpha val="60000"/>
                </a:schemeClr>
              </a:solidFill>
            </a:endParaRPr>
          </a:p>
        </p:txBody>
      </p:sp>
      <p:sp>
        <p:nvSpPr>
          <p:cNvPr id="10" name="Titre 1">
            <a:extLst>
              <a:ext uri="{FF2B5EF4-FFF2-40B4-BE49-F238E27FC236}">
                <a16:creationId xmlns:a16="http://schemas.microsoft.com/office/drawing/2014/main" id="{3CEEFDE1-465F-2545-B337-7C68C20290DF}"/>
              </a:ext>
            </a:extLst>
          </p:cNvPr>
          <p:cNvSpPr txBox="1">
            <a:spLocks/>
          </p:cNvSpPr>
          <p:nvPr/>
        </p:nvSpPr>
        <p:spPr>
          <a:xfrm>
            <a:off x="838201" y="559813"/>
            <a:ext cx="10348146" cy="811787"/>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r>
              <a:rPr lang="fr-FR" dirty="0">
                <a:solidFill>
                  <a:schemeClr val="tx2"/>
                </a:solidFill>
              </a:rPr>
              <a:t>Tops 10 pays en 2015 par indicateur</a:t>
            </a:r>
          </a:p>
        </p:txBody>
      </p:sp>
      <p:sp>
        <p:nvSpPr>
          <p:cNvPr id="14" name="Flèche vers la droite 13">
            <a:extLst>
              <a:ext uri="{FF2B5EF4-FFF2-40B4-BE49-F238E27FC236}">
                <a16:creationId xmlns:a16="http://schemas.microsoft.com/office/drawing/2014/main" id="{570386D0-E8BA-C049-B323-8E082ED22826}"/>
              </a:ext>
            </a:extLst>
          </p:cNvPr>
          <p:cNvSpPr/>
          <p:nvPr/>
        </p:nvSpPr>
        <p:spPr>
          <a:xfrm>
            <a:off x="3744098" y="2062427"/>
            <a:ext cx="4992130" cy="17519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49200189-5B3F-5B48-AA8D-A384C9459DE3}"/>
              </a:ext>
            </a:extLst>
          </p:cNvPr>
          <p:cNvSpPr/>
          <p:nvPr/>
        </p:nvSpPr>
        <p:spPr>
          <a:xfrm>
            <a:off x="4893277" y="1739930"/>
            <a:ext cx="2693772" cy="811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Fonction : rank_indicator_country</a:t>
            </a:r>
          </a:p>
        </p:txBody>
      </p:sp>
      <p:sp>
        <p:nvSpPr>
          <p:cNvPr id="17" name="ZoneTexte 16">
            <a:extLst>
              <a:ext uri="{FF2B5EF4-FFF2-40B4-BE49-F238E27FC236}">
                <a16:creationId xmlns:a16="http://schemas.microsoft.com/office/drawing/2014/main" id="{07B10170-C3CE-584A-9A23-BEC280D09AA9}"/>
              </a:ext>
            </a:extLst>
          </p:cNvPr>
          <p:cNvSpPr txBox="1"/>
          <p:nvPr/>
        </p:nvSpPr>
        <p:spPr>
          <a:xfrm>
            <a:off x="4072879" y="1784736"/>
            <a:ext cx="607859" cy="307777"/>
          </a:xfrm>
          <a:prstGeom prst="rect">
            <a:avLst/>
          </a:prstGeom>
          <a:noFill/>
        </p:spPr>
        <p:txBody>
          <a:bodyPr wrap="none" rtlCol="0">
            <a:spAutoFit/>
          </a:bodyPr>
          <a:lstStyle/>
          <a:p>
            <a:r>
              <a:rPr lang="fr-FR" sz="1400" dirty="0"/>
              <a:t>input</a:t>
            </a:r>
          </a:p>
        </p:txBody>
      </p:sp>
      <p:sp>
        <p:nvSpPr>
          <p:cNvPr id="18" name="ZoneTexte 17">
            <a:extLst>
              <a:ext uri="{FF2B5EF4-FFF2-40B4-BE49-F238E27FC236}">
                <a16:creationId xmlns:a16="http://schemas.microsoft.com/office/drawing/2014/main" id="{FEA7E884-1745-C94F-A083-282161323522}"/>
              </a:ext>
            </a:extLst>
          </p:cNvPr>
          <p:cNvSpPr txBox="1"/>
          <p:nvPr/>
        </p:nvSpPr>
        <p:spPr>
          <a:xfrm>
            <a:off x="7771673" y="1780665"/>
            <a:ext cx="728084" cy="307777"/>
          </a:xfrm>
          <a:prstGeom prst="rect">
            <a:avLst/>
          </a:prstGeom>
          <a:noFill/>
        </p:spPr>
        <p:txBody>
          <a:bodyPr wrap="none" rtlCol="0">
            <a:spAutoFit/>
          </a:bodyPr>
          <a:lstStyle/>
          <a:p>
            <a:r>
              <a:rPr lang="fr-FR" sz="1400" dirty="0"/>
              <a:t>output</a:t>
            </a:r>
          </a:p>
        </p:txBody>
      </p:sp>
      <p:sp>
        <p:nvSpPr>
          <p:cNvPr id="20" name="Rectangle 19">
            <a:extLst>
              <a:ext uri="{FF2B5EF4-FFF2-40B4-BE49-F238E27FC236}">
                <a16:creationId xmlns:a16="http://schemas.microsoft.com/office/drawing/2014/main" id="{843F679E-59E2-7942-999C-A0EC4CDFBD2C}"/>
              </a:ext>
            </a:extLst>
          </p:cNvPr>
          <p:cNvSpPr/>
          <p:nvPr/>
        </p:nvSpPr>
        <p:spPr>
          <a:xfrm>
            <a:off x="882178" y="1743689"/>
            <a:ext cx="2693772" cy="81178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fr-FR" dirty="0"/>
              <a:t>DataFrame: topics</a:t>
            </a:r>
          </a:p>
          <a:p>
            <a:r>
              <a:rPr lang="fr-FR" dirty="0"/>
              <a:t>Temps: 2015</a:t>
            </a:r>
          </a:p>
        </p:txBody>
      </p:sp>
      <p:sp>
        <p:nvSpPr>
          <p:cNvPr id="21" name="Rectangle 20">
            <a:extLst>
              <a:ext uri="{FF2B5EF4-FFF2-40B4-BE49-F238E27FC236}">
                <a16:creationId xmlns:a16="http://schemas.microsoft.com/office/drawing/2014/main" id="{23BB3A05-A950-4B42-AF34-6D4120EC1081}"/>
              </a:ext>
            </a:extLst>
          </p:cNvPr>
          <p:cNvSpPr/>
          <p:nvPr/>
        </p:nvSpPr>
        <p:spPr>
          <a:xfrm>
            <a:off x="8997468" y="1739929"/>
            <a:ext cx="2693772" cy="81178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Dix meilleurs pays en année 2015</a:t>
            </a:r>
          </a:p>
        </p:txBody>
      </p:sp>
      <p:pic>
        <p:nvPicPr>
          <p:cNvPr id="5" name="Image 4" descr="Une image contenant table&#10;&#10;Description générée automatiquement">
            <a:extLst>
              <a:ext uri="{FF2B5EF4-FFF2-40B4-BE49-F238E27FC236}">
                <a16:creationId xmlns:a16="http://schemas.microsoft.com/office/drawing/2014/main" id="{F1F37B6D-A6F0-8E47-B18E-C7A2F1007FF0}"/>
              </a:ext>
            </a:extLst>
          </p:cNvPr>
          <p:cNvPicPr>
            <a:picLocks noChangeAspect="1"/>
          </p:cNvPicPr>
          <p:nvPr/>
        </p:nvPicPr>
        <p:blipFill>
          <a:blip r:embed="rId5"/>
          <a:stretch>
            <a:fillRect/>
          </a:stretch>
        </p:blipFill>
        <p:spPr>
          <a:xfrm>
            <a:off x="1783084" y="3168350"/>
            <a:ext cx="8478581" cy="3218400"/>
          </a:xfrm>
          <a:prstGeom prst="rect">
            <a:avLst/>
          </a:prstGeom>
        </p:spPr>
      </p:pic>
      <p:sp>
        <p:nvSpPr>
          <p:cNvPr id="22" name="Rectangle 21">
            <a:extLst>
              <a:ext uri="{FF2B5EF4-FFF2-40B4-BE49-F238E27FC236}">
                <a16:creationId xmlns:a16="http://schemas.microsoft.com/office/drawing/2014/main" id="{EB42B12A-3CC2-F649-A135-4CD8C07C0C01}"/>
              </a:ext>
            </a:extLst>
          </p:cNvPr>
          <p:cNvSpPr/>
          <p:nvPr/>
        </p:nvSpPr>
        <p:spPr>
          <a:xfrm>
            <a:off x="2510161" y="3169452"/>
            <a:ext cx="1055448" cy="3175590"/>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3" name="Rectangle 22">
            <a:extLst>
              <a:ext uri="{FF2B5EF4-FFF2-40B4-BE49-F238E27FC236}">
                <a16:creationId xmlns:a16="http://schemas.microsoft.com/office/drawing/2014/main" id="{E392F646-1776-EE4C-A730-BD579AA348BB}"/>
              </a:ext>
            </a:extLst>
          </p:cNvPr>
          <p:cNvSpPr/>
          <p:nvPr/>
        </p:nvSpPr>
        <p:spPr>
          <a:xfrm>
            <a:off x="3622430" y="3179982"/>
            <a:ext cx="1654807" cy="3165060"/>
          </a:xfrm>
          <a:prstGeom prst="rect">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a16="http://schemas.microsoft.com/office/drawing/2014/main" id="{ECF71079-3D84-D34C-B488-563634ADD397}"/>
              </a:ext>
            </a:extLst>
          </p:cNvPr>
          <p:cNvSpPr/>
          <p:nvPr/>
        </p:nvSpPr>
        <p:spPr>
          <a:xfrm>
            <a:off x="5314823" y="3179981"/>
            <a:ext cx="4838502" cy="3165060"/>
          </a:xfrm>
          <a:prstGeom prst="rect">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5" name="ZoneTexte 24">
            <a:extLst>
              <a:ext uri="{FF2B5EF4-FFF2-40B4-BE49-F238E27FC236}">
                <a16:creationId xmlns:a16="http://schemas.microsoft.com/office/drawing/2014/main" id="{124BEBBE-74FF-C348-B864-A81E5A0C3B5D}"/>
              </a:ext>
            </a:extLst>
          </p:cNvPr>
          <p:cNvSpPr txBox="1"/>
          <p:nvPr/>
        </p:nvSpPr>
        <p:spPr>
          <a:xfrm>
            <a:off x="2549989" y="2880651"/>
            <a:ext cx="1194109" cy="276999"/>
          </a:xfrm>
          <a:prstGeom prst="rect">
            <a:avLst/>
          </a:prstGeom>
          <a:noFill/>
        </p:spPr>
        <p:txBody>
          <a:bodyPr wrap="none" rtlCol="0">
            <a:spAutoFit/>
          </a:bodyPr>
          <a:lstStyle/>
          <a:p>
            <a:r>
              <a:rPr lang="fr-FR" sz="1200" b="1" dirty="0">
                <a:solidFill>
                  <a:srgbClr val="FF0000"/>
                </a:solidFill>
              </a:rPr>
              <a:t>Infrastructure</a:t>
            </a:r>
          </a:p>
        </p:txBody>
      </p:sp>
      <p:sp>
        <p:nvSpPr>
          <p:cNvPr id="26" name="ZoneTexte 25">
            <a:extLst>
              <a:ext uri="{FF2B5EF4-FFF2-40B4-BE49-F238E27FC236}">
                <a16:creationId xmlns:a16="http://schemas.microsoft.com/office/drawing/2014/main" id="{31B28430-D5BE-A74F-A86C-4F99AB2EA364}"/>
              </a:ext>
            </a:extLst>
          </p:cNvPr>
          <p:cNvSpPr txBox="1"/>
          <p:nvPr/>
        </p:nvSpPr>
        <p:spPr>
          <a:xfrm>
            <a:off x="3750397" y="2904315"/>
            <a:ext cx="2234907" cy="276999"/>
          </a:xfrm>
          <a:prstGeom prst="rect">
            <a:avLst/>
          </a:prstGeom>
          <a:noFill/>
        </p:spPr>
        <p:txBody>
          <a:bodyPr wrap="none" rtlCol="0">
            <a:spAutoFit/>
          </a:bodyPr>
          <a:lstStyle/>
          <a:p>
            <a:r>
              <a:rPr lang="fr-FR" sz="1200" b="1" dirty="0">
                <a:solidFill>
                  <a:srgbClr val="00B050"/>
                </a:solidFill>
              </a:rPr>
              <a:t>Revenue de client potentiel</a:t>
            </a:r>
          </a:p>
        </p:txBody>
      </p:sp>
      <p:sp>
        <p:nvSpPr>
          <p:cNvPr id="27" name="ZoneTexte 26">
            <a:extLst>
              <a:ext uri="{FF2B5EF4-FFF2-40B4-BE49-F238E27FC236}">
                <a16:creationId xmlns:a16="http://schemas.microsoft.com/office/drawing/2014/main" id="{4923DFD6-64CE-244B-B08B-CA7C2B4AB923}"/>
              </a:ext>
            </a:extLst>
          </p:cNvPr>
          <p:cNvSpPr txBox="1"/>
          <p:nvPr/>
        </p:nvSpPr>
        <p:spPr>
          <a:xfrm>
            <a:off x="7033569" y="2919555"/>
            <a:ext cx="2258054" cy="276999"/>
          </a:xfrm>
          <a:prstGeom prst="rect">
            <a:avLst/>
          </a:prstGeom>
          <a:noFill/>
        </p:spPr>
        <p:txBody>
          <a:bodyPr wrap="none" rtlCol="0">
            <a:spAutoFit/>
          </a:bodyPr>
          <a:lstStyle/>
          <a:p>
            <a:r>
              <a:rPr lang="fr-FR" sz="1200" b="1" dirty="0">
                <a:solidFill>
                  <a:srgbClr val="0070C0"/>
                </a:solidFill>
              </a:rPr>
              <a:t>Nombre de client potentiel</a:t>
            </a:r>
          </a:p>
        </p:txBody>
      </p:sp>
      <p:sp>
        <p:nvSpPr>
          <p:cNvPr id="30" name="ZoneTexte 29">
            <a:extLst>
              <a:ext uri="{FF2B5EF4-FFF2-40B4-BE49-F238E27FC236}">
                <a16:creationId xmlns:a16="http://schemas.microsoft.com/office/drawing/2014/main" id="{A34C281C-B0C7-4D4D-974F-FEFCAA40F2F2}"/>
              </a:ext>
            </a:extLst>
          </p:cNvPr>
          <p:cNvSpPr txBox="1"/>
          <p:nvPr/>
        </p:nvSpPr>
        <p:spPr>
          <a:xfrm>
            <a:off x="3254589" y="6432244"/>
            <a:ext cx="7073988" cy="338554"/>
          </a:xfrm>
          <a:prstGeom prst="rect">
            <a:avLst/>
          </a:prstGeom>
          <a:noFill/>
        </p:spPr>
        <p:txBody>
          <a:bodyPr wrap="none" rtlCol="0">
            <a:spAutoFit/>
          </a:bodyPr>
          <a:lstStyle/>
          <a:p>
            <a:pPr marL="285750" indent="-285750">
              <a:buFont typeface="Wingdings" pitchFamily="2" charset="2"/>
              <a:buChar char="q"/>
            </a:pPr>
            <a:r>
              <a:rPr lang="fr-FR" sz="1600" dirty="0"/>
              <a:t>On observe que le classement des pays varie en fonction de indicateur</a:t>
            </a:r>
          </a:p>
        </p:txBody>
      </p:sp>
    </p:spTree>
    <p:extLst>
      <p:ext uri="{BB962C8B-B14F-4D97-AF65-F5344CB8AC3E}">
        <p14:creationId xmlns:p14="http://schemas.microsoft.com/office/powerpoint/2010/main" val="3715141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EDE706E2-D2B9-9C42-9F2A-22F59C36706F}"/>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19</a:t>
            </a:fld>
            <a:endParaRPr lang="en-US">
              <a:solidFill>
                <a:schemeClr val="tx1">
                  <a:alpha val="60000"/>
                </a:schemeClr>
              </a:solidFill>
            </a:endParaRPr>
          </a:p>
        </p:txBody>
      </p:sp>
      <p:sp>
        <p:nvSpPr>
          <p:cNvPr id="10" name="Titre 1">
            <a:extLst>
              <a:ext uri="{FF2B5EF4-FFF2-40B4-BE49-F238E27FC236}">
                <a16:creationId xmlns:a16="http://schemas.microsoft.com/office/drawing/2014/main" id="{0DD22A94-E014-134C-BCA8-56032AA947AB}"/>
              </a:ext>
            </a:extLst>
          </p:cNvPr>
          <p:cNvSpPr txBox="1">
            <a:spLocks/>
          </p:cNvSpPr>
          <p:nvPr/>
        </p:nvSpPr>
        <p:spPr>
          <a:xfrm>
            <a:off x="838201" y="559813"/>
            <a:ext cx="10348146" cy="81178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r>
              <a:rPr lang="fr-FR" dirty="0">
                <a:solidFill>
                  <a:schemeClr val="tx2"/>
                </a:solidFill>
              </a:rPr>
              <a:t>TOP pays entre 2005-2015 par indicateur</a:t>
            </a:r>
          </a:p>
        </p:txBody>
      </p:sp>
      <p:sp>
        <p:nvSpPr>
          <p:cNvPr id="12" name="Flèche vers la droite 11">
            <a:extLst>
              <a:ext uri="{FF2B5EF4-FFF2-40B4-BE49-F238E27FC236}">
                <a16:creationId xmlns:a16="http://schemas.microsoft.com/office/drawing/2014/main" id="{485F80A0-5FC9-FF4A-8578-A1C902CD6A1B}"/>
              </a:ext>
            </a:extLst>
          </p:cNvPr>
          <p:cNvSpPr/>
          <p:nvPr/>
        </p:nvSpPr>
        <p:spPr>
          <a:xfrm>
            <a:off x="3744098" y="1733813"/>
            <a:ext cx="4992130" cy="17519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0F27B89B-0202-F342-955F-D84724DD05DC}"/>
              </a:ext>
            </a:extLst>
          </p:cNvPr>
          <p:cNvSpPr/>
          <p:nvPr/>
        </p:nvSpPr>
        <p:spPr>
          <a:xfrm>
            <a:off x="4893277" y="1411316"/>
            <a:ext cx="2693772" cy="811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Fonction : </a:t>
            </a:r>
            <a:r>
              <a:rPr lang="fr-FR" sz="1400" dirty="0" err="1"/>
              <a:t>rank_indicator_country_périod</a:t>
            </a:r>
            <a:endParaRPr lang="fr-FR" dirty="0"/>
          </a:p>
        </p:txBody>
      </p:sp>
      <p:sp>
        <p:nvSpPr>
          <p:cNvPr id="16" name="ZoneTexte 15">
            <a:extLst>
              <a:ext uri="{FF2B5EF4-FFF2-40B4-BE49-F238E27FC236}">
                <a16:creationId xmlns:a16="http://schemas.microsoft.com/office/drawing/2014/main" id="{0276B777-24D6-3E42-BF78-FA0BA2EDE425}"/>
              </a:ext>
            </a:extLst>
          </p:cNvPr>
          <p:cNvSpPr txBox="1"/>
          <p:nvPr/>
        </p:nvSpPr>
        <p:spPr>
          <a:xfrm>
            <a:off x="4072879" y="1456122"/>
            <a:ext cx="607859" cy="307777"/>
          </a:xfrm>
          <a:prstGeom prst="rect">
            <a:avLst/>
          </a:prstGeom>
          <a:noFill/>
        </p:spPr>
        <p:txBody>
          <a:bodyPr wrap="none" rtlCol="0">
            <a:spAutoFit/>
          </a:bodyPr>
          <a:lstStyle/>
          <a:p>
            <a:r>
              <a:rPr lang="fr-FR" sz="1400" dirty="0"/>
              <a:t>input</a:t>
            </a:r>
          </a:p>
        </p:txBody>
      </p:sp>
      <p:sp>
        <p:nvSpPr>
          <p:cNvPr id="17" name="ZoneTexte 16">
            <a:extLst>
              <a:ext uri="{FF2B5EF4-FFF2-40B4-BE49-F238E27FC236}">
                <a16:creationId xmlns:a16="http://schemas.microsoft.com/office/drawing/2014/main" id="{154E7C16-7AA8-E841-A964-401248E01F9B}"/>
              </a:ext>
            </a:extLst>
          </p:cNvPr>
          <p:cNvSpPr txBox="1"/>
          <p:nvPr/>
        </p:nvSpPr>
        <p:spPr>
          <a:xfrm>
            <a:off x="7771673" y="1452051"/>
            <a:ext cx="728084" cy="307777"/>
          </a:xfrm>
          <a:prstGeom prst="rect">
            <a:avLst/>
          </a:prstGeom>
          <a:noFill/>
        </p:spPr>
        <p:txBody>
          <a:bodyPr wrap="none" rtlCol="0">
            <a:spAutoFit/>
          </a:bodyPr>
          <a:lstStyle/>
          <a:p>
            <a:r>
              <a:rPr lang="fr-FR" sz="1400" dirty="0"/>
              <a:t>output</a:t>
            </a:r>
          </a:p>
        </p:txBody>
      </p:sp>
      <p:sp>
        <p:nvSpPr>
          <p:cNvPr id="18" name="Rectangle 17">
            <a:extLst>
              <a:ext uri="{FF2B5EF4-FFF2-40B4-BE49-F238E27FC236}">
                <a16:creationId xmlns:a16="http://schemas.microsoft.com/office/drawing/2014/main" id="{CED5DD38-D162-0840-A611-25EDA86B76F8}"/>
              </a:ext>
            </a:extLst>
          </p:cNvPr>
          <p:cNvSpPr/>
          <p:nvPr/>
        </p:nvSpPr>
        <p:spPr>
          <a:xfrm>
            <a:off x="882178" y="1415075"/>
            <a:ext cx="2693772" cy="81178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fr-FR" dirty="0"/>
              <a:t>DataFrame: topics</a:t>
            </a:r>
          </a:p>
          <a:p>
            <a:r>
              <a:rPr lang="fr-FR" sz="1600" dirty="0"/>
              <a:t>Temps: 2005 -2015</a:t>
            </a:r>
          </a:p>
        </p:txBody>
      </p:sp>
      <p:sp>
        <p:nvSpPr>
          <p:cNvPr id="19" name="Rectangle 18">
            <a:extLst>
              <a:ext uri="{FF2B5EF4-FFF2-40B4-BE49-F238E27FC236}">
                <a16:creationId xmlns:a16="http://schemas.microsoft.com/office/drawing/2014/main" id="{EA3CD47E-12E3-7F41-A788-EC3A39B4B178}"/>
              </a:ext>
            </a:extLst>
          </p:cNvPr>
          <p:cNvSpPr/>
          <p:nvPr/>
        </p:nvSpPr>
        <p:spPr>
          <a:xfrm>
            <a:off x="8997468" y="1411315"/>
            <a:ext cx="2693772" cy="81178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Dix meilleurs pays </a:t>
            </a:r>
          </a:p>
          <a:p>
            <a:pPr algn="ctr"/>
            <a:r>
              <a:rPr lang="fr-FR" sz="1200" dirty="0"/>
              <a:t>dans la période 2005-2015</a:t>
            </a:r>
          </a:p>
        </p:txBody>
      </p:sp>
      <p:pic>
        <p:nvPicPr>
          <p:cNvPr id="5" name="Image 4" descr="Une image contenant table&#10;&#10;Description générée automatiquement">
            <a:extLst>
              <a:ext uri="{FF2B5EF4-FFF2-40B4-BE49-F238E27FC236}">
                <a16:creationId xmlns:a16="http://schemas.microsoft.com/office/drawing/2014/main" id="{4CEF4532-76B3-6246-BD7B-0FDEEA4FB98B}"/>
              </a:ext>
            </a:extLst>
          </p:cNvPr>
          <p:cNvPicPr>
            <a:picLocks noChangeAspect="1"/>
          </p:cNvPicPr>
          <p:nvPr/>
        </p:nvPicPr>
        <p:blipFill>
          <a:blip r:embed="rId5"/>
          <a:stretch>
            <a:fillRect/>
          </a:stretch>
        </p:blipFill>
        <p:spPr>
          <a:xfrm>
            <a:off x="1846154" y="2692442"/>
            <a:ext cx="9090137" cy="3218400"/>
          </a:xfrm>
          <a:prstGeom prst="rect">
            <a:avLst/>
          </a:prstGeom>
        </p:spPr>
      </p:pic>
      <p:sp>
        <p:nvSpPr>
          <p:cNvPr id="21" name="Rectangle 20">
            <a:extLst>
              <a:ext uri="{FF2B5EF4-FFF2-40B4-BE49-F238E27FC236}">
                <a16:creationId xmlns:a16="http://schemas.microsoft.com/office/drawing/2014/main" id="{FB411838-006A-A849-910E-CBD97826F801}"/>
              </a:ext>
            </a:extLst>
          </p:cNvPr>
          <p:cNvSpPr/>
          <p:nvPr/>
        </p:nvSpPr>
        <p:spPr>
          <a:xfrm>
            <a:off x="2681255" y="2726534"/>
            <a:ext cx="1011722" cy="3145517"/>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2" name="Rectangle 21">
            <a:extLst>
              <a:ext uri="{FF2B5EF4-FFF2-40B4-BE49-F238E27FC236}">
                <a16:creationId xmlns:a16="http://schemas.microsoft.com/office/drawing/2014/main" id="{9E221A75-F106-944A-8209-377776F7CD8E}"/>
              </a:ext>
            </a:extLst>
          </p:cNvPr>
          <p:cNvSpPr/>
          <p:nvPr/>
        </p:nvSpPr>
        <p:spPr>
          <a:xfrm>
            <a:off x="3744099" y="2722776"/>
            <a:ext cx="1795032" cy="3145517"/>
          </a:xfrm>
          <a:prstGeom prst="rect">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3" name="Rectangle 22">
            <a:extLst>
              <a:ext uri="{FF2B5EF4-FFF2-40B4-BE49-F238E27FC236}">
                <a16:creationId xmlns:a16="http://schemas.microsoft.com/office/drawing/2014/main" id="{A5CB8858-EC5F-5540-B8E2-0241A47912A5}"/>
              </a:ext>
            </a:extLst>
          </p:cNvPr>
          <p:cNvSpPr/>
          <p:nvPr/>
        </p:nvSpPr>
        <p:spPr>
          <a:xfrm>
            <a:off x="5589160" y="2722775"/>
            <a:ext cx="5247716" cy="3145517"/>
          </a:xfrm>
          <a:prstGeom prst="rect">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ZoneTexte 23">
            <a:extLst>
              <a:ext uri="{FF2B5EF4-FFF2-40B4-BE49-F238E27FC236}">
                <a16:creationId xmlns:a16="http://schemas.microsoft.com/office/drawing/2014/main" id="{5A26826C-3AC6-F846-A944-CEF1BD0D8968}"/>
              </a:ext>
            </a:extLst>
          </p:cNvPr>
          <p:cNvSpPr txBox="1"/>
          <p:nvPr/>
        </p:nvSpPr>
        <p:spPr>
          <a:xfrm>
            <a:off x="2664148" y="2465161"/>
            <a:ext cx="1194109" cy="276999"/>
          </a:xfrm>
          <a:prstGeom prst="rect">
            <a:avLst/>
          </a:prstGeom>
          <a:noFill/>
        </p:spPr>
        <p:txBody>
          <a:bodyPr wrap="none" rtlCol="0">
            <a:spAutoFit/>
          </a:bodyPr>
          <a:lstStyle/>
          <a:p>
            <a:r>
              <a:rPr lang="fr-FR" sz="1200" b="1" dirty="0">
                <a:solidFill>
                  <a:srgbClr val="FF0000"/>
                </a:solidFill>
              </a:rPr>
              <a:t>Infrastructure</a:t>
            </a:r>
          </a:p>
        </p:txBody>
      </p:sp>
      <p:sp>
        <p:nvSpPr>
          <p:cNvPr id="25" name="ZoneTexte 24">
            <a:extLst>
              <a:ext uri="{FF2B5EF4-FFF2-40B4-BE49-F238E27FC236}">
                <a16:creationId xmlns:a16="http://schemas.microsoft.com/office/drawing/2014/main" id="{CBD7D668-0273-CC44-A92C-12175B943F04}"/>
              </a:ext>
            </a:extLst>
          </p:cNvPr>
          <p:cNvSpPr txBox="1"/>
          <p:nvPr/>
        </p:nvSpPr>
        <p:spPr>
          <a:xfrm>
            <a:off x="3839494" y="2465161"/>
            <a:ext cx="2234907" cy="276999"/>
          </a:xfrm>
          <a:prstGeom prst="rect">
            <a:avLst/>
          </a:prstGeom>
          <a:noFill/>
        </p:spPr>
        <p:txBody>
          <a:bodyPr wrap="none" rtlCol="0">
            <a:spAutoFit/>
          </a:bodyPr>
          <a:lstStyle/>
          <a:p>
            <a:r>
              <a:rPr lang="fr-FR" sz="1200" b="1" dirty="0">
                <a:solidFill>
                  <a:srgbClr val="00B050"/>
                </a:solidFill>
              </a:rPr>
              <a:t>Revenue de client potentiel</a:t>
            </a:r>
          </a:p>
        </p:txBody>
      </p:sp>
      <p:sp>
        <p:nvSpPr>
          <p:cNvPr id="26" name="ZoneTexte 25">
            <a:extLst>
              <a:ext uri="{FF2B5EF4-FFF2-40B4-BE49-F238E27FC236}">
                <a16:creationId xmlns:a16="http://schemas.microsoft.com/office/drawing/2014/main" id="{5D40CBD2-23A5-6B4E-AD00-693E5138884F}"/>
              </a:ext>
            </a:extLst>
          </p:cNvPr>
          <p:cNvSpPr txBox="1"/>
          <p:nvPr/>
        </p:nvSpPr>
        <p:spPr>
          <a:xfrm>
            <a:off x="7410826" y="2442016"/>
            <a:ext cx="2258054" cy="276999"/>
          </a:xfrm>
          <a:prstGeom prst="rect">
            <a:avLst/>
          </a:prstGeom>
          <a:noFill/>
        </p:spPr>
        <p:txBody>
          <a:bodyPr wrap="none" rtlCol="0">
            <a:spAutoFit/>
          </a:bodyPr>
          <a:lstStyle/>
          <a:p>
            <a:r>
              <a:rPr lang="fr-FR" sz="1200" b="1" dirty="0">
                <a:solidFill>
                  <a:srgbClr val="0070C0"/>
                </a:solidFill>
              </a:rPr>
              <a:t>Nombre de client potentiel</a:t>
            </a:r>
          </a:p>
        </p:txBody>
      </p:sp>
      <p:sp>
        <p:nvSpPr>
          <p:cNvPr id="29" name="ZoneTexte 28">
            <a:extLst>
              <a:ext uri="{FF2B5EF4-FFF2-40B4-BE49-F238E27FC236}">
                <a16:creationId xmlns:a16="http://schemas.microsoft.com/office/drawing/2014/main" id="{95D83D75-D8A1-A748-9310-2572C2BEE655}"/>
              </a:ext>
            </a:extLst>
          </p:cNvPr>
          <p:cNvSpPr txBox="1"/>
          <p:nvPr/>
        </p:nvSpPr>
        <p:spPr>
          <a:xfrm>
            <a:off x="2686981" y="5975038"/>
            <a:ext cx="7748853" cy="584775"/>
          </a:xfrm>
          <a:prstGeom prst="rect">
            <a:avLst/>
          </a:prstGeom>
          <a:noFill/>
        </p:spPr>
        <p:txBody>
          <a:bodyPr wrap="none" rtlCol="0">
            <a:spAutoFit/>
          </a:bodyPr>
          <a:lstStyle/>
          <a:p>
            <a:pPr marL="285750" indent="-285750">
              <a:buFont typeface="Wingdings" pitchFamily="2" charset="2"/>
              <a:buChar char="q"/>
            </a:pPr>
            <a:r>
              <a:rPr lang="fr-FR" sz="1600" dirty="0"/>
              <a:t>Le classement est effectué par les valeurs moyennes dans cette période</a:t>
            </a:r>
          </a:p>
          <a:p>
            <a:pPr marL="285750" indent="-285750">
              <a:buFont typeface="Wingdings" pitchFamily="2" charset="2"/>
              <a:buChar char="q"/>
            </a:pPr>
            <a:r>
              <a:rPr lang="fr-FR" sz="1600" dirty="0"/>
              <a:t>On observe que le classement des pays varie en fonction de chaque indicateur</a:t>
            </a:r>
          </a:p>
        </p:txBody>
      </p:sp>
    </p:spTree>
    <p:extLst>
      <p:ext uri="{BB962C8B-B14F-4D97-AF65-F5344CB8AC3E}">
        <p14:creationId xmlns:p14="http://schemas.microsoft.com/office/powerpoint/2010/main" val="2569525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re 1">
            <a:extLst>
              <a:ext uri="{FF2B5EF4-FFF2-40B4-BE49-F238E27FC236}">
                <a16:creationId xmlns:a16="http://schemas.microsoft.com/office/drawing/2014/main" id="{B220C894-775E-7345-AA68-2A4721F54C2B}"/>
              </a:ext>
            </a:extLst>
          </p:cNvPr>
          <p:cNvSpPr>
            <a:spLocks noGrp="1"/>
          </p:cNvSpPr>
          <p:nvPr>
            <p:ph type="title"/>
          </p:nvPr>
        </p:nvSpPr>
        <p:spPr>
          <a:xfrm>
            <a:off x="685800" y="292168"/>
            <a:ext cx="10348146" cy="993707"/>
          </a:xfrm>
        </p:spPr>
        <p:txBody>
          <a:bodyPr anchor="t">
            <a:normAutofit/>
          </a:bodyPr>
          <a:lstStyle/>
          <a:p>
            <a:r>
              <a:rPr lang="fr-FR">
                <a:solidFill>
                  <a:schemeClr val="tx2"/>
                </a:solidFill>
              </a:rPr>
              <a:t>Plan de présentation</a:t>
            </a:r>
            <a:endParaRPr lang="fr-FR" dirty="0">
              <a:solidFill>
                <a:schemeClr val="tx2"/>
              </a:solidFill>
            </a:endParaRP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ACF2F4DF-E541-1849-BA95-51380C0236B2}"/>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2</a:t>
            </a:fld>
            <a:endParaRPr lang="en-US">
              <a:solidFill>
                <a:schemeClr val="tx1">
                  <a:alpha val="60000"/>
                </a:schemeClr>
              </a:solidFill>
            </a:endParaRPr>
          </a:p>
        </p:txBody>
      </p:sp>
      <p:grpSp>
        <p:nvGrpSpPr>
          <p:cNvPr id="6" name="Groupe 5">
            <a:extLst>
              <a:ext uri="{FF2B5EF4-FFF2-40B4-BE49-F238E27FC236}">
                <a16:creationId xmlns:a16="http://schemas.microsoft.com/office/drawing/2014/main" id="{70B2B20E-79D5-694A-90F8-46FF100C9515}"/>
              </a:ext>
            </a:extLst>
          </p:cNvPr>
          <p:cNvGrpSpPr>
            <a:grpSpLocks noChangeAspect="1"/>
          </p:cNvGrpSpPr>
          <p:nvPr/>
        </p:nvGrpSpPr>
        <p:grpSpPr>
          <a:xfrm>
            <a:off x="1458098" y="1754725"/>
            <a:ext cx="7317527" cy="4320000"/>
            <a:chOff x="1966770" y="2006868"/>
            <a:chExt cx="6092410" cy="3596736"/>
          </a:xfrm>
          <a:solidFill>
            <a:schemeClr val="accent5"/>
          </a:solidFill>
        </p:grpSpPr>
        <p:sp>
          <p:nvSpPr>
            <p:cNvPr id="7" name="Forme libre 6">
              <a:extLst>
                <a:ext uri="{FF2B5EF4-FFF2-40B4-BE49-F238E27FC236}">
                  <a16:creationId xmlns:a16="http://schemas.microsoft.com/office/drawing/2014/main" id="{25CE34A7-0676-A842-B4B6-7F287FAFB146}"/>
                </a:ext>
              </a:extLst>
            </p:cNvPr>
            <p:cNvSpPr/>
            <p:nvPr/>
          </p:nvSpPr>
          <p:spPr>
            <a:xfrm rot="21600000">
              <a:off x="2171338" y="2006868"/>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kern="1200"/>
                <a:t>Contexte</a:t>
              </a:r>
              <a:endParaRPr lang="en-US" kern="1200"/>
            </a:p>
          </p:txBody>
        </p:sp>
        <p:sp>
          <p:nvSpPr>
            <p:cNvPr id="8" name="Ellipse 7">
              <a:extLst>
                <a:ext uri="{FF2B5EF4-FFF2-40B4-BE49-F238E27FC236}">
                  <a16:creationId xmlns:a16="http://schemas.microsoft.com/office/drawing/2014/main" id="{EC66E67D-3ABD-AD4F-AB0D-CBA6B11F7842}"/>
                </a:ext>
              </a:extLst>
            </p:cNvPr>
            <p:cNvSpPr/>
            <p:nvPr/>
          </p:nvSpPr>
          <p:spPr>
            <a:xfrm>
              <a:off x="1966770" y="2006869"/>
              <a:ext cx="409136" cy="409136"/>
            </a:xfrm>
            <a:prstGeom prst="ellipse">
              <a:avLst/>
            </a:prstGeom>
            <a:grpFill/>
          </p:spPr>
          <p:style>
            <a:lnRef idx="0">
              <a:schemeClr val="lt1">
                <a:hueOff val="0"/>
                <a:satOff val="0"/>
                <a:lumOff val="0"/>
                <a:alphaOff val="0"/>
              </a:schemeClr>
            </a:lnRef>
            <a:fillRef idx="1">
              <a:schemeClr val="accent5">
                <a:tint val="50000"/>
                <a:hueOff val="0"/>
                <a:satOff val="0"/>
                <a:lumOff val="0"/>
                <a:alphaOff val="0"/>
              </a:schemeClr>
            </a:fillRef>
            <a:effectRef idx="3">
              <a:schemeClr val="accent5">
                <a:tint val="50000"/>
                <a:hueOff val="0"/>
                <a:satOff val="0"/>
                <a:lumOff val="0"/>
                <a:alphaOff val="0"/>
              </a:schemeClr>
            </a:effectRef>
            <a:fontRef idx="minor">
              <a:schemeClr val="lt1">
                <a:hueOff val="0"/>
                <a:satOff val="0"/>
                <a:lumOff val="0"/>
                <a:alphaOff val="0"/>
              </a:schemeClr>
            </a:fontRef>
          </p:style>
          <p:txBody>
            <a:bodyPr/>
            <a:lstStyle/>
            <a:p>
              <a:endParaRPr lang="fr-FR" sz="2000" dirty="0"/>
            </a:p>
          </p:txBody>
        </p:sp>
        <p:sp>
          <p:nvSpPr>
            <p:cNvPr id="10" name="Forme libre 9">
              <a:extLst>
                <a:ext uri="{FF2B5EF4-FFF2-40B4-BE49-F238E27FC236}">
                  <a16:creationId xmlns:a16="http://schemas.microsoft.com/office/drawing/2014/main" id="{CF2E13AC-9AD5-624D-9726-1E01136C0FA6}"/>
                </a:ext>
              </a:extLst>
            </p:cNvPr>
            <p:cNvSpPr/>
            <p:nvPr/>
          </p:nvSpPr>
          <p:spPr>
            <a:xfrm rot="21600000">
              <a:off x="2171338" y="2538135"/>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250685"/>
                <a:satOff val="87"/>
                <a:lumOff val="-1177"/>
                <a:alphaOff val="0"/>
              </a:schemeClr>
            </a:fillRef>
            <a:effectRef idx="3">
              <a:schemeClr val="accent5">
                <a:hueOff val="-250685"/>
                <a:satOff val="87"/>
                <a:lumOff val="-1177"/>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kern="1200" dirty="0"/>
                <a:t>Jeu de données</a:t>
              </a:r>
              <a:endParaRPr lang="en-US" kern="1200" dirty="0"/>
            </a:p>
          </p:txBody>
        </p:sp>
        <p:sp>
          <p:nvSpPr>
            <p:cNvPr id="12" name="Ellipse 11">
              <a:extLst>
                <a:ext uri="{FF2B5EF4-FFF2-40B4-BE49-F238E27FC236}">
                  <a16:creationId xmlns:a16="http://schemas.microsoft.com/office/drawing/2014/main" id="{B1951126-2849-D744-AE4B-AA384D165885}"/>
                </a:ext>
              </a:extLst>
            </p:cNvPr>
            <p:cNvSpPr/>
            <p:nvPr/>
          </p:nvSpPr>
          <p:spPr>
            <a:xfrm>
              <a:off x="1966770" y="2538136"/>
              <a:ext cx="409136" cy="409136"/>
            </a:xfrm>
            <a:prstGeom prst="ellipse">
              <a:avLst/>
            </a:prstGeom>
            <a:grpFill/>
          </p:spPr>
          <p:style>
            <a:lnRef idx="0">
              <a:schemeClr val="lt1">
                <a:hueOff val="0"/>
                <a:satOff val="0"/>
                <a:lumOff val="0"/>
                <a:alphaOff val="0"/>
              </a:schemeClr>
            </a:lnRef>
            <a:fillRef idx="1">
              <a:schemeClr val="accent5">
                <a:tint val="50000"/>
                <a:hueOff val="-306284"/>
                <a:satOff val="-1807"/>
                <a:lumOff val="-308"/>
                <a:alphaOff val="0"/>
              </a:schemeClr>
            </a:fillRef>
            <a:effectRef idx="3">
              <a:schemeClr val="accent5">
                <a:tint val="50000"/>
                <a:hueOff val="-306284"/>
                <a:satOff val="-1807"/>
                <a:lumOff val="-308"/>
                <a:alphaOff val="0"/>
              </a:schemeClr>
            </a:effectRef>
            <a:fontRef idx="minor">
              <a:schemeClr val="lt1">
                <a:hueOff val="0"/>
                <a:satOff val="0"/>
                <a:lumOff val="0"/>
                <a:alphaOff val="0"/>
              </a:schemeClr>
            </a:fontRef>
          </p:style>
          <p:txBody>
            <a:bodyPr/>
            <a:lstStyle/>
            <a:p>
              <a:endParaRPr lang="fr-FR"/>
            </a:p>
          </p:txBody>
        </p:sp>
        <p:sp>
          <p:nvSpPr>
            <p:cNvPr id="14" name="Forme libre 13">
              <a:extLst>
                <a:ext uri="{FF2B5EF4-FFF2-40B4-BE49-F238E27FC236}">
                  <a16:creationId xmlns:a16="http://schemas.microsoft.com/office/drawing/2014/main" id="{E8996368-0464-DA49-954C-0EBCD970F859}"/>
                </a:ext>
              </a:extLst>
            </p:cNvPr>
            <p:cNvSpPr/>
            <p:nvPr/>
          </p:nvSpPr>
          <p:spPr>
            <a:xfrm rot="21600000">
              <a:off x="2171338" y="3069401"/>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501371"/>
                <a:satOff val="174"/>
                <a:lumOff val="-2353"/>
                <a:alphaOff val="0"/>
              </a:schemeClr>
            </a:fillRef>
            <a:effectRef idx="3">
              <a:schemeClr val="accent5">
                <a:hueOff val="-501371"/>
                <a:satOff val="174"/>
                <a:lumOff val="-2353"/>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dirty="0"/>
                <a:t>Critères pertinents</a:t>
              </a:r>
              <a:endParaRPr lang="en-US" kern="1200" dirty="0"/>
            </a:p>
          </p:txBody>
        </p:sp>
        <p:sp>
          <p:nvSpPr>
            <p:cNvPr id="16" name="Ellipse 15">
              <a:extLst>
                <a:ext uri="{FF2B5EF4-FFF2-40B4-BE49-F238E27FC236}">
                  <a16:creationId xmlns:a16="http://schemas.microsoft.com/office/drawing/2014/main" id="{CD1C046E-3A54-3E43-BA54-55B406097CF0}"/>
                </a:ext>
              </a:extLst>
            </p:cNvPr>
            <p:cNvSpPr/>
            <p:nvPr/>
          </p:nvSpPr>
          <p:spPr>
            <a:xfrm>
              <a:off x="1966770" y="3069402"/>
              <a:ext cx="409136" cy="409136"/>
            </a:xfrm>
            <a:prstGeom prst="ellipse">
              <a:avLst/>
            </a:prstGeom>
            <a:grpFill/>
          </p:spPr>
          <p:style>
            <a:lnRef idx="0">
              <a:schemeClr val="lt1">
                <a:hueOff val="0"/>
                <a:satOff val="0"/>
                <a:lumOff val="0"/>
                <a:alphaOff val="0"/>
              </a:schemeClr>
            </a:lnRef>
            <a:fillRef idx="1">
              <a:schemeClr val="accent5">
                <a:tint val="50000"/>
                <a:hueOff val="-612567"/>
                <a:satOff val="-3614"/>
                <a:lumOff val="-616"/>
                <a:alphaOff val="0"/>
              </a:schemeClr>
            </a:fillRef>
            <a:effectRef idx="3">
              <a:schemeClr val="accent5">
                <a:tint val="50000"/>
                <a:hueOff val="-612567"/>
                <a:satOff val="-3614"/>
                <a:lumOff val="-616"/>
                <a:alphaOff val="0"/>
              </a:schemeClr>
            </a:effectRef>
            <a:fontRef idx="minor">
              <a:schemeClr val="lt1">
                <a:hueOff val="0"/>
                <a:satOff val="0"/>
                <a:lumOff val="0"/>
                <a:alphaOff val="0"/>
              </a:schemeClr>
            </a:fontRef>
          </p:style>
          <p:txBody>
            <a:bodyPr/>
            <a:lstStyle/>
            <a:p>
              <a:endParaRPr lang="fr-FR"/>
            </a:p>
          </p:txBody>
        </p:sp>
        <p:sp>
          <p:nvSpPr>
            <p:cNvPr id="19" name="Forme libre 18">
              <a:extLst>
                <a:ext uri="{FF2B5EF4-FFF2-40B4-BE49-F238E27FC236}">
                  <a16:creationId xmlns:a16="http://schemas.microsoft.com/office/drawing/2014/main" id="{55D434FC-2D81-464B-B001-E35F7430B0EA}"/>
                </a:ext>
              </a:extLst>
            </p:cNvPr>
            <p:cNvSpPr/>
            <p:nvPr/>
          </p:nvSpPr>
          <p:spPr>
            <a:xfrm rot="21600000">
              <a:off x="2171338" y="3600667"/>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752056"/>
                <a:satOff val="261"/>
                <a:lumOff val="-3530"/>
                <a:alphaOff val="0"/>
              </a:schemeClr>
            </a:fillRef>
            <a:effectRef idx="3">
              <a:schemeClr val="accent5">
                <a:hueOff val="-752056"/>
                <a:satOff val="261"/>
                <a:lumOff val="-3530"/>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kern="1200" dirty="0"/>
                <a:t>Classement par </a:t>
              </a:r>
              <a:r>
                <a:rPr lang="fr-FR" dirty="0"/>
                <a:t>indicateur</a:t>
              </a:r>
              <a:endParaRPr lang="en-US" kern="1200" dirty="0"/>
            </a:p>
          </p:txBody>
        </p:sp>
        <p:sp>
          <p:nvSpPr>
            <p:cNvPr id="20" name="Ellipse 19">
              <a:extLst>
                <a:ext uri="{FF2B5EF4-FFF2-40B4-BE49-F238E27FC236}">
                  <a16:creationId xmlns:a16="http://schemas.microsoft.com/office/drawing/2014/main" id="{796195FA-6B6E-3A46-B6A6-C4F7BB0F8998}"/>
                </a:ext>
              </a:extLst>
            </p:cNvPr>
            <p:cNvSpPr/>
            <p:nvPr/>
          </p:nvSpPr>
          <p:spPr>
            <a:xfrm>
              <a:off x="1966770" y="3600668"/>
              <a:ext cx="409136" cy="409136"/>
            </a:xfrm>
            <a:prstGeom prst="ellipse">
              <a:avLst/>
            </a:prstGeom>
            <a:grpFill/>
          </p:spPr>
          <p:style>
            <a:lnRef idx="0">
              <a:schemeClr val="lt1">
                <a:hueOff val="0"/>
                <a:satOff val="0"/>
                <a:lumOff val="0"/>
                <a:alphaOff val="0"/>
              </a:schemeClr>
            </a:lnRef>
            <a:fillRef idx="1">
              <a:schemeClr val="accent5">
                <a:tint val="50000"/>
                <a:hueOff val="-918851"/>
                <a:satOff val="-5421"/>
                <a:lumOff val="-924"/>
                <a:alphaOff val="0"/>
              </a:schemeClr>
            </a:fillRef>
            <a:effectRef idx="3">
              <a:schemeClr val="accent5">
                <a:tint val="50000"/>
                <a:hueOff val="-918851"/>
                <a:satOff val="-5421"/>
                <a:lumOff val="-924"/>
                <a:alphaOff val="0"/>
              </a:schemeClr>
            </a:effectRef>
            <a:fontRef idx="minor">
              <a:schemeClr val="lt1">
                <a:hueOff val="0"/>
                <a:satOff val="0"/>
                <a:lumOff val="0"/>
                <a:alphaOff val="0"/>
              </a:schemeClr>
            </a:fontRef>
          </p:style>
          <p:txBody>
            <a:bodyPr/>
            <a:lstStyle/>
            <a:p>
              <a:endParaRPr lang="fr-FR"/>
            </a:p>
          </p:txBody>
        </p:sp>
        <p:sp>
          <p:nvSpPr>
            <p:cNvPr id="22" name="Forme libre 21">
              <a:extLst>
                <a:ext uri="{FF2B5EF4-FFF2-40B4-BE49-F238E27FC236}">
                  <a16:creationId xmlns:a16="http://schemas.microsoft.com/office/drawing/2014/main" id="{E9EFF60F-B36F-7A41-8F6A-110338A4A792}"/>
                </a:ext>
              </a:extLst>
            </p:cNvPr>
            <p:cNvSpPr/>
            <p:nvPr/>
          </p:nvSpPr>
          <p:spPr>
            <a:xfrm rot="21600000">
              <a:off x="2171338" y="4131934"/>
              <a:ext cx="5887842" cy="409137"/>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1002741"/>
                <a:satOff val="347"/>
                <a:lumOff val="-4707"/>
                <a:alphaOff val="0"/>
              </a:schemeClr>
            </a:fillRef>
            <a:effectRef idx="3">
              <a:schemeClr val="accent5">
                <a:hueOff val="-1002741"/>
                <a:satOff val="347"/>
                <a:lumOff val="-4707"/>
                <a:alphaOff val="0"/>
              </a:schemeClr>
            </a:effectRef>
            <a:fontRef idx="minor">
              <a:schemeClr val="lt1"/>
            </a:fontRef>
          </p:style>
          <p:txBody>
            <a:bodyPr spcFirstLastPara="0" vert="horz" wrap="square" lIns="282702" tIns="60961" rIns="113792" bIns="60960" numCol="1" spcCol="1270" anchor="ctr" anchorCtr="0">
              <a:noAutofit/>
            </a:bodyPr>
            <a:lstStyle/>
            <a:p>
              <a:pPr marL="0" lvl="0" indent="0" defTabSz="711200">
                <a:lnSpc>
                  <a:spcPct val="90000"/>
                </a:lnSpc>
                <a:spcBef>
                  <a:spcPct val="0"/>
                </a:spcBef>
                <a:spcAft>
                  <a:spcPct val="35000"/>
                </a:spcAft>
                <a:buNone/>
              </a:pPr>
              <a:r>
                <a:rPr lang="fr-FR" kern="1200" dirty="0"/>
                <a:t>Classement en utilisant des coefficients (X, Y, Z)</a:t>
              </a:r>
              <a:endParaRPr lang="en-US" kern="1200" dirty="0"/>
            </a:p>
          </p:txBody>
        </p:sp>
        <p:sp>
          <p:nvSpPr>
            <p:cNvPr id="24" name="Ellipse 23">
              <a:extLst>
                <a:ext uri="{FF2B5EF4-FFF2-40B4-BE49-F238E27FC236}">
                  <a16:creationId xmlns:a16="http://schemas.microsoft.com/office/drawing/2014/main" id="{ADA346B3-A305-2A40-BF79-94176CAEB418}"/>
                </a:ext>
              </a:extLst>
            </p:cNvPr>
            <p:cNvSpPr/>
            <p:nvPr/>
          </p:nvSpPr>
          <p:spPr>
            <a:xfrm>
              <a:off x="1966770" y="4131935"/>
              <a:ext cx="409136" cy="409136"/>
            </a:xfrm>
            <a:prstGeom prst="ellipse">
              <a:avLst/>
            </a:prstGeom>
            <a:grpFill/>
          </p:spPr>
          <p:style>
            <a:lnRef idx="0">
              <a:schemeClr val="lt1">
                <a:hueOff val="0"/>
                <a:satOff val="0"/>
                <a:lumOff val="0"/>
                <a:alphaOff val="0"/>
              </a:schemeClr>
            </a:lnRef>
            <a:fillRef idx="1">
              <a:schemeClr val="accent5">
                <a:tint val="50000"/>
                <a:hueOff val="-1225135"/>
                <a:satOff val="-7229"/>
                <a:lumOff val="-1233"/>
                <a:alphaOff val="0"/>
              </a:schemeClr>
            </a:fillRef>
            <a:effectRef idx="3">
              <a:schemeClr val="accent5">
                <a:tint val="50000"/>
                <a:hueOff val="-1225135"/>
                <a:satOff val="-7229"/>
                <a:lumOff val="-1233"/>
                <a:alphaOff val="0"/>
              </a:schemeClr>
            </a:effectRef>
            <a:fontRef idx="minor">
              <a:schemeClr val="lt1">
                <a:hueOff val="0"/>
                <a:satOff val="0"/>
                <a:lumOff val="0"/>
                <a:alphaOff val="0"/>
              </a:schemeClr>
            </a:fontRef>
          </p:style>
          <p:txBody>
            <a:bodyPr/>
            <a:lstStyle/>
            <a:p>
              <a:endParaRPr lang="fr-FR"/>
            </a:p>
          </p:txBody>
        </p:sp>
        <p:sp>
          <p:nvSpPr>
            <p:cNvPr id="26" name="Forme libre 25">
              <a:extLst>
                <a:ext uri="{FF2B5EF4-FFF2-40B4-BE49-F238E27FC236}">
                  <a16:creationId xmlns:a16="http://schemas.microsoft.com/office/drawing/2014/main" id="{2393A5A5-365A-E347-83A8-D3BB74D34326}"/>
                </a:ext>
              </a:extLst>
            </p:cNvPr>
            <p:cNvSpPr/>
            <p:nvPr/>
          </p:nvSpPr>
          <p:spPr>
            <a:xfrm rot="21600000">
              <a:off x="2171338" y="4663200"/>
              <a:ext cx="5887842" cy="409137"/>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1253426"/>
                <a:satOff val="434"/>
                <a:lumOff val="-5883"/>
                <a:alphaOff val="0"/>
              </a:schemeClr>
            </a:fillRef>
            <a:effectRef idx="3">
              <a:schemeClr val="accent5">
                <a:hueOff val="-1253426"/>
                <a:satOff val="434"/>
                <a:lumOff val="-5883"/>
                <a:alphaOff val="0"/>
              </a:schemeClr>
            </a:effectRef>
            <a:fontRef idx="minor">
              <a:schemeClr val="lt1"/>
            </a:fontRef>
          </p:style>
          <p:txBody>
            <a:bodyPr spcFirstLastPara="0" vert="horz" wrap="square" lIns="282702" tIns="60961" rIns="113792" bIns="60960" numCol="1" spcCol="1270" anchor="ctr" anchorCtr="0">
              <a:noAutofit/>
            </a:bodyPr>
            <a:lstStyle/>
            <a:p>
              <a:pPr marL="0" lvl="0" indent="0" defTabSz="711200">
                <a:lnSpc>
                  <a:spcPct val="90000"/>
                </a:lnSpc>
                <a:spcBef>
                  <a:spcPct val="0"/>
                </a:spcBef>
                <a:spcAft>
                  <a:spcPct val="35000"/>
                </a:spcAft>
                <a:buNone/>
              </a:pPr>
              <a:r>
                <a:rPr lang="fr-FR" kern="1200" dirty="0"/>
                <a:t>Classement par méthode: Optimisation (X)</a:t>
              </a:r>
              <a:endParaRPr lang="en-US" kern="1200" dirty="0"/>
            </a:p>
          </p:txBody>
        </p:sp>
        <p:sp>
          <p:nvSpPr>
            <p:cNvPr id="28" name="Ellipse 27">
              <a:extLst>
                <a:ext uri="{FF2B5EF4-FFF2-40B4-BE49-F238E27FC236}">
                  <a16:creationId xmlns:a16="http://schemas.microsoft.com/office/drawing/2014/main" id="{1E44000C-3E02-F44A-9AF6-C6CB8ADA1711}"/>
                </a:ext>
              </a:extLst>
            </p:cNvPr>
            <p:cNvSpPr/>
            <p:nvPr/>
          </p:nvSpPr>
          <p:spPr>
            <a:xfrm>
              <a:off x="1966770" y="4663201"/>
              <a:ext cx="409136" cy="409136"/>
            </a:xfrm>
            <a:prstGeom prst="ellipse">
              <a:avLst/>
            </a:prstGeom>
            <a:grpFill/>
          </p:spPr>
          <p:style>
            <a:lnRef idx="0">
              <a:schemeClr val="lt1">
                <a:hueOff val="0"/>
                <a:satOff val="0"/>
                <a:lumOff val="0"/>
                <a:alphaOff val="0"/>
              </a:schemeClr>
            </a:lnRef>
            <a:fillRef idx="1">
              <a:schemeClr val="accent5">
                <a:tint val="50000"/>
                <a:hueOff val="-1531419"/>
                <a:satOff val="-9036"/>
                <a:lumOff val="-1541"/>
                <a:alphaOff val="0"/>
              </a:schemeClr>
            </a:fillRef>
            <a:effectRef idx="3">
              <a:schemeClr val="accent5">
                <a:tint val="50000"/>
                <a:hueOff val="-1531419"/>
                <a:satOff val="-9036"/>
                <a:lumOff val="-1541"/>
                <a:alphaOff val="0"/>
              </a:schemeClr>
            </a:effectRef>
            <a:fontRef idx="minor">
              <a:schemeClr val="lt1">
                <a:hueOff val="0"/>
                <a:satOff val="0"/>
                <a:lumOff val="0"/>
                <a:alphaOff val="0"/>
              </a:schemeClr>
            </a:fontRef>
          </p:style>
          <p:txBody>
            <a:bodyPr/>
            <a:lstStyle/>
            <a:p>
              <a:endParaRPr lang="fr-FR" dirty="0"/>
            </a:p>
          </p:txBody>
        </p:sp>
        <p:sp>
          <p:nvSpPr>
            <p:cNvPr id="29" name="Forme libre 28">
              <a:extLst>
                <a:ext uri="{FF2B5EF4-FFF2-40B4-BE49-F238E27FC236}">
                  <a16:creationId xmlns:a16="http://schemas.microsoft.com/office/drawing/2014/main" id="{A3C8F5B9-CBA7-C043-88CF-A50913557111}"/>
                </a:ext>
              </a:extLst>
            </p:cNvPr>
            <p:cNvSpPr/>
            <p:nvPr/>
          </p:nvSpPr>
          <p:spPr>
            <a:xfrm rot="21600000">
              <a:off x="2171338" y="5194467"/>
              <a:ext cx="5887842" cy="409137"/>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1504112"/>
                <a:satOff val="521"/>
                <a:lumOff val="-7060"/>
                <a:alphaOff val="0"/>
              </a:schemeClr>
            </a:fillRef>
            <a:effectRef idx="3">
              <a:schemeClr val="accent5">
                <a:hueOff val="-1504112"/>
                <a:satOff val="521"/>
                <a:lumOff val="-7060"/>
                <a:alphaOff val="0"/>
              </a:schemeClr>
            </a:effectRef>
            <a:fontRef idx="minor">
              <a:schemeClr val="lt1"/>
            </a:fontRef>
          </p:style>
          <p:txBody>
            <a:bodyPr spcFirstLastPara="0" vert="horz" wrap="square" lIns="282702" tIns="60961" rIns="113792" bIns="60960" numCol="1" spcCol="1270" anchor="ctr" anchorCtr="0">
              <a:noAutofit/>
            </a:bodyPr>
            <a:lstStyle/>
            <a:p>
              <a:pPr marL="0" lvl="0" indent="0" defTabSz="711200">
                <a:lnSpc>
                  <a:spcPct val="90000"/>
                </a:lnSpc>
                <a:spcBef>
                  <a:spcPct val="0"/>
                </a:spcBef>
                <a:spcAft>
                  <a:spcPct val="35000"/>
                </a:spcAft>
                <a:buNone/>
              </a:pPr>
              <a:r>
                <a:rPr lang="fr-FR" kern="1200"/>
                <a:t>Conclusion</a:t>
              </a:r>
              <a:endParaRPr lang="en-US" kern="1200"/>
            </a:p>
          </p:txBody>
        </p:sp>
        <p:sp>
          <p:nvSpPr>
            <p:cNvPr id="30" name="Ellipse 29">
              <a:extLst>
                <a:ext uri="{FF2B5EF4-FFF2-40B4-BE49-F238E27FC236}">
                  <a16:creationId xmlns:a16="http://schemas.microsoft.com/office/drawing/2014/main" id="{416B7D6C-0D1B-4A48-AAD0-208C1FF6D8D8}"/>
                </a:ext>
              </a:extLst>
            </p:cNvPr>
            <p:cNvSpPr/>
            <p:nvPr/>
          </p:nvSpPr>
          <p:spPr>
            <a:xfrm>
              <a:off x="1966770" y="5194468"/>
              <a:ext cx="409136" cy="409136"/>
            </a:xfrm>
            <a:prstGeom prst="ellipse">
              <a:avLst/>
            </a:prstGeom>
            <a:grpFill/>
          </p:spPr>
          <p:style>
            <a:lnRef idx="0">
              <a:schemeClr val="lt1">
                <a:hueOff val="0"/>
                <a:satOff val="0"/>
                <a:lumOff val="0"/>
                <a:alphaOff val="0"/>
              </a:schemeClr>
            </a:lnRef>
            <a:fillRef idx="1">
              <a:schemeClr val="accent5">
                <a:tint val="50000"/>
                <a:hueOff val="-1837702"/>
                <a:satOff val="-10843"/>
                <a:lumOff val="-1849"/>
                <a:alphaOff val="0"/>
              </a:schemeClr>
            </a:fillRef>
            <a:effectRef idx="3">
              <a:schemeClr val="accent5">
                <a:tint val="50000"/>
                <a:hueOff val="-1837702"/>
                <a:satOff val="-10843"/>
                <a:lumOff val="-1849"/>
                <a:alphaOff val="0"/>
              </a:schemeClr>
            </a:effectRef>
            <a:fontRef idx="minor">
              <a:schemeClr val="lt1">
                <a:hueOff val="0"/>
                <a:satOff val="0"/>
                <a:lumOff val="0"/>
                <a:alphaOff val="0"/>
              </a:schemeClr>
            </a:fontRef>
          </p:style>
          <p:txBody>
            <a:bodyPr/>
            <a:lstStyle/>
            <a:p>
              <a:endParaRPr lang="fr-FR" dirty="0"/>
            </a:p>
          </p:txBody>
        </p:sp>
      </p:grpSp>
    </p:spTree>
    <p:extLst>
      <p:ext uri="{BB962C8B-B14F-4D97-AF65-F5344CB8AC3E}">
        <p14:creationId xmlns:p14="http://schemas.microsoft.com/office/powerpoint/2010/main" val="2360429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94FB4F44-CC4D-E345-ADA9-F37A96547973}"/>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20</a:t>
            </a:fld>
            <a:endParaRPr lang="en-US">
              <a:solidFill>
                <a:schemeClr val="tx1">
                  <a:alpha val="60000"/>
                </a:schemeClr>
              </a:solidFill>
            </a:endParaRPr>
          </a:p>
        </p:txBody>
      </p:sp>
      <p:sp>
        <p:nvSpPr>
          <p:cNvPr id="10" name="Titre 1">
            <a:extLst>
              <a:ext uri="{FF2B5EF4-FFF2-40B4-BE49-F238E27FC236}">
                <a16:creationId xmlns:a16="http://schemas.microsoft.com/office/drawing/2014/main" id="{41D12CC1-42CE-C041-9804-077C53338966}"/>
              </a:ext>
            </a:extLst>
          </p:cNvPr>
          <p:cNvSpPr>
            <a:spLocks noGrp="1"/>
          </p:cNvSpPr>
          <p:nvPr>
            <p:ph type="title"/>
          </p:nvPr>
        </p:nvSpPr>
        <p:spPr>
          <a:xfrm>
            <a:off x="685800" y="292168"/>
            <a:ext cx="10348146" cy="993707"/>
          </a:xfrm>
        </p:spPr>
        <p:txBody>
          <a:bodyPr anchor="t">
            <a:normAutofit/>
          </a:bodyPr>
          <a:lstStyle/>
          <a:p>
            <a:r>
              <a:rPr lang="fr-FR" dirty="0">
                <a:solidFill>
                  <a:schemeClr val="tx2"/>
                </a:solidFill>
              </a:rPr>
              <a:t>Plan de présentation</a:t>
            </a:r>
          </a:p>
        </p:txBody>
      </p:sp>
      <p:grpSp>
        <p:nvGrpSpPr>
          <p:cNvPr id="44" name="Groupe 43">
            <a:extLst>
              <a:ext uri="{FF2B5EF4-FFF2-40B4-BE49-F238E27FC236}">
                <a16:creationId xmlns:a16="http://schemas.microsoft.com/office/drawing/2014/main" id="{6352E0EA-FCC2-EA42-8F1B-FCE943D7757C}"/>
              </a:ext>
            </a:extLst>
          </p:cNvPr>
          <p:cNvGrpSpPr>
            <a:grpSpLocks noChangeAspect="1"/>
          </p:cNvGrpSpPr>
          <p:nvPr/>
        </p:nvGrpSpPr>
        <p:grpSpPr>
          <a:xfrm>
            <a:off x="1458098" y="1754725"/>
            <a:ext cx="7317527" cy="4320000"/>
            <a:chOff x="1966770" y="2006868"/>
            <a:chExt cx="6092410" cy="3596736"/>
          </a:xfrm>
          <a:solidFill>
            <a:schemeClr val="accent5">
              <a:lumMod val="40000"/>
              <a:lumOff val="60000"/>
            </a:schemeClr>
          </a:solidFill>
        </p:grpSpPr>
        <p:sp>
          <p:nvSpPr>
            <p:cNvPr id="45" name="Forme libre 44">
              <a:extLst>
                <a:ext uri="{FF2B5EF4-FFF2-40B4-BE49-F238E27FC236}">
                  <a16:creationId xmlns:a16="http://schemas.microsoft.com/office/drawing/2014/main" id="{A0DA1A95-0BFF-A94F-88B5-900DF5EB0007}"/>
                </a:ext>
              </a:extLst>
            </p:cNvPr>
            <p:cNvSpPr/>
            <p:nvPr/>
          </p:nvSpPr>
          <p:spPr>
            <a:xfrm rot="21600000">
              <a:off x="2171338" y="2006868"/>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kern="1200"/>
                <a:t>Contexte</a:t>
              </a:r>
              <a:endParaRPr lang="en-US" kern="1200"/>
            </a:p>
          </p:txBody>
        </p:sp>
        <p:sp>
          <p:nvSpPr>
            <p:cNvPr id="46" name="Ellipse 45">
              <a:extLst>
                <a:ext uri="{FF2B5EF4-FFF2-40B4-BE49-F238E27FC236}">
                  <a16:creationId xmlns:a16="http://schemas.microsoft.com/office/drawing/2014/main" id="{FD005FEA-CDB8-CB48-9FF6-C683677FDA29}"/>
                </a:ext>
              </a:extLst>
            </p:cNvPr>
            <p:cNvSpPr/>
            <p:nvPr/>
          </p:nvSpPr>
          <p:spPr>
            <a:xfrm>
              <a:off x="1966770" y="2006869"/>
              <a:ext cx="409136" cy="409136"/>
            </a:xfrm>
            <a:prstGeom prst="ellipse">
              <a:avLst/>
            </a:prstGeom>
            <a:grpFill/>
          </p:spPr>
          <p:style>
            <a:lnRef idx="0">
              <a:schemeClr val="lt1">
                <a:hueOff val="0"/>
                <a:satOff val="0"/>
                <a:lumOff val="0"/>
                <a:alphaOff val="0"/>
              </a:schemeClr>
            </a:lnRef>
            <a:fillRef idx="1">
              <a:schemeClr val="accent5">
                <a:tint val="50000"/>
                <a:hueOff val="0"/>
                <a:satOff val="0"/>
                <a:lumOff val="0"/>
                <a:alphaOff val="0"/>
              </a:schemeClr>
            </a:fillRef>
            <a:effectRef idx="3">
              <a:schemeClr val="accent5">
                <a:tint val="50000"/>
                <a:hueOff val="0"/>
                <a:satOff val="0"/>
                <a:lumOff val="0"/>
                <a:alphaOff val="0"/>
              </a:schemeClr>
            </a:effectRef>
            <a:fontRef idx="minor">
              <a:schemeClr val="lt1">
                <a:hueOff val="0"/>
                <a:satOff val="0"/>
                <a:lumOff val="0"/>
                <a:alphaOff val="0"/>
              </a:schemeClr>
            </a:fontRef>
          </p:style>
          <p:txBody>
            <a:bodyPr/>
            <a:lstStyle/>
            <a:p>
              <a:endParaRPr lang="fr-FR" sz="2000" dirty="0"/>
            </a:p>
          </p:txBody>
        </p:sp>
        <p:sp>
          <p:nvSpPr>
            <p:cNvPr id="47" name="Forme libre 46">
              <a:extLst>
                <a:ext uri="{FF2B5EF4-FFF2-40B4-BE49-F238E27FC236}">
                  <a16:creationId xmlns:a16="http://schemas.microsoft.com/office/drawing/2014/main" id="{70B4A05F-C19A-3541-B49B-05BCFF42A758}"/>
                </a:ext>
              </a:extLst>
            </p:cNvPr>
            <p:cNvSpPr/>
            <p:nvPr/>
          </p:nvSpPr>
          <p:spPr>
            <a:xfrm rot="21600000">
              <a:off x="2171338" y="2538135"/>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250685"/>
                <a:satOff val="87"/>
                <a:lumOff val="-1177"/>
                <a:alphaOff val="0"/>
              </a:schemeClr>
            </a:fillRef>
            <a:effectRef idx="3">
              <a:schemeClr val="accent5">
                <a:hueOff val="-250685"/>
                <a:satOff val="87"/>
                <a:lumOff val="-1177"/>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kern="1200" dirty="0"/>
                <a:t>Jeu de données</a:t>
              </a:r>
              <a:endParaRPr lang="en-US" kern="1200" dirty="0"/>
            </a:p>
          </p:txBody>
        </p:sp>
        <p:sp>
          <p:nvSpPr>
            <p:cNvPr id="48" name="Ellipse 47">
              <a:extLst>
                <a:ext uri="{FF2B5EF4-FFF2-40B4-BE49-F238E27FC236}">
                  <a16:creationId xmlns:a16="http://schemas.microsoft.com/office/drawing/2014/main" id="{60A43271-760C-F349-932A-64323BDFB0D5}"/>
                </a:ext>
              </a:extLst>
            </p:cNvPr>
            <p:cNvSpPr/>
            <p:nvPr/>
          </p:nvSpPr>
          <p:spPr>
            <a:xfrm>
              <a:off x="1966770" y="2538136"/>
              <a:ext cx="409136" cy="409136"/>
            </a:xfrm>
            <a:prstGeom prst="ellipse">
              <a:avLst/>
            </a:prstGeom>
            <a:grpFill/>
          </p:spPr>
          <p:style>
            <a:lnRef idx="0">
              <a:schemeClr val="lt1">
                <a:hueOff val="0"/>
                <a:satOff val="0"/>
                <a:lumOff val="0"/>
                <a:alphaOff val="0"/>
              </a:schemeClr>
            </a:lnRef>
            <a:fillRef idx="1">
              <a:schemeClr val="accent5">
                <a:tint val="50000"/>
                <a:hueOff val="-306284"/>
                <a:satOff val="-1807"/>
                <a:lumOff val="-308"/>
                <a:alphaOff val="0"/>
              </a:schemeClr>
            </a:fillRef>
            <a:effectRef idx="3">
              <a:schemeClr val="accent5">
                <a:tint val="50000"/>
                <a:hueOff val="-306284"/>
                <a:satOff val="-1807"/>
                <a:lumOff val="-308"/>
                <a:alphaOff val="0"/>
              </a:schemeClr>
            </a:effectRef>
            <a:fontRef idx="minor">
              <a:schemeClr val="lt1">
                <a:hueOff val="0"/>
                <a:satOff val="0"/>
                <a:lumOff val="0"/>
                <a:alphaOff val="0"/>
              </a:schemeClr>
            </a:fontRef>
          </p:style>
          <p:txBody>
            <a:bodyPr/>
            <a:lstStyle/>
            <a:p>
              <a:endParaRPr lang="fr-FR"/>
            </a:p>
          </p:txBody>
        </p:sp>
        <p:sp>
          <p:nvSpPr>
            <p:cNvPr id="49" name="Forme libre 48">
              <a:extLst>
                <a:ext uri="{FF2B5EF4-FFF2-40B4-BE49-F238E27FC236}">
                  <a16:creationId xmlns:a16="http://schemas.microsoft.com/office/drawing/2014/main" id="{224040D9-C747-594D-8B35-AC79DC3EB4BE}"/>
                </a:ext>
              </a:extLst>
            </p:cNvPr>
            <p:cNvSpPr/>
            <p:nvPr/>
          </p:nvSpPr>
          <p:spPr>
            <a:xfrm rot="21600000">
              <a:off x="2171338" y="3069401"/>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501371"/>
                <a:satOff val="174"/>
                <a:lumOff val="-2353"/>
                <a:alphaOff val="0"/>
              </a:schemeClr>
            </a:fillRef>
            <a:effectRef idx="3">
              <a:schemeClr val="accent5">
                <a:hueOff val="-501371"/>
                <a:satOff val="174"/>
                <a:lumOff val="-2353"/>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dirty="0"/>
                <a:t>Critères pertinents</a:t>
              </a:r>
              <a:endParaRPr lang="en-US" kern="1200" dirty="0"/>
            </a:p>
          </p:txBody>
        </p:sp>
        <p:sp>
          <p:nvSpPr>
            <p:cNvPr id="50" name="Ellipse 49">
              <a:extLst>
                <a:ext uri="{FF2B5EF4-FFF2-40B4-BE49-F238E27FC236}">
                  <a16:creationId xmlns:a16="http://schemas.microsoft.com/office/drawing/2014/main" id="{067BD216-FEC7-5847-B488-B61A80413E74}"/>
                </a:ext>
              </a:extLst>
            </p:cNvPr>
            <p:cNvSpPr/>
            <p:nvPr/>
          </p:nvSpPr>
          <p:spPr>
            <a:xfrm>
              <a:off x="1966770" y="3069402"/>
              <a:ext cx="409136" cy="409136"/>
            </a:xfrm>
            <a:prstGeom prst="ellipse">
              <a:avLst/>
            </a:prstGeom>
            <a:grpFill/>
          </p:spPr>
          <p:style>
            <a:lnRef idx="0">
              <a:schemeClr val="lt1">
                <a:hueOff val="0"/>
                <a:satOff val="0"/>
                <a:lumOff val="0"/>
                <a:alphaOff val="0"/>
              </a:schemeClr>
            </a:lnRef>
            <a:fillRef idx="1">
              <a:schemeClr val="accent5">
                <a:tint val="50000"/>
                <a:hueOff val="-612567"/>
                <a:satOff val="-3614"/>
                <a:lumOff val="-616"/>
                <a:alphaOff val="0"/>
              </a:schemeClr>
            </a:fillRef>
            <a:effectRef idx="3">
              <a:schemeClr val="accent5">
                <a:tint val="50000"/>
                <a:hueOff val="-612567"/>
                <a:satOff val="-3614"/>
                <a:lumOff val="-616"/>
                <a:alphaOff val="0"/>
              </a:schemeClr>
            </a:effectRef>
            <a:fontRef idx="minor">
              <a:schemeClr val="lt1">
                <a:hueOff val="0"/>
                <a:satOff val="0"/>
                <a:lumOff val="0"/>
                <a:alphaOff val="0"/>
              </a:schemeClr>
            </a:fontRef>
          </p:style>
          <p:txBody>
            <a:bodyPr/>
            <a:lstStyle/>
            <a:p>
              <a:endParaRPr lang="fr-FR"/>
            </a:p>
          </p:txBody>
        </p:sp>
        <p:sp>
          <p:nvSpPr>
            <p:cNvPr id="51" name="Forme libre 50">
              <a:extLst>
                <a:ext uri="{FF2B5EF4-FFF2-40B4-BE49-F238E27FC236}">
                  <a16:creationId xmlns:a16="http://schemas.microsoft.com/office/drawing/2014/main" id="{8E2998D4-A628-F348-8215-276B8F92286E}"/>
                </a:ext>
              </a:extLst>
            </p:cNvPr>
            <p:cNvSpPr/>
            <p:nvPr/>
          </p:nvSpPr>
          <p:spPr>
            <a:xfrm rot="21600000">
              <a:off x="2171338" y="3600667"/>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752056"/>
                <a:satOff val="261"/>
                <a:lumOff val="-3530"/>
                <a:alphaOff val="0"/>
              </a:schemeClr>
            </a:fillRef>
            <a:effectRef idx="3">
              <a:schemeClr val="accent5">
                <a:hueOff val="-752056"/>
                <a:satOff val="261"/>
                <a:lumOff val="-3530"/>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kern="1200" dirty="0"/>
                <a:t>Classement par </a:t>
              </a:r>
              <a:r>
                <a:rPr lang="fr-FR" dirty="0"/>
                <a:t>indicateur</a:t>
              </a:r>
              <a:endParaRPr lang="en-US" kern="1200" dirty="0"/>
            </a:p>
          </p:txBody>
        </p:sp>
        <p:sp>
          <p:nvSpPr>
            <p:cNvPr id="52" name="Ellipse 51">
              <a:extLst>
                <a:ext uri="{FF2B5EF4-FFF2-40B4-BE49-F238E27FC236}">
                  <a16:creationId xmlns:a16="http://schemas.microsoft.com/office/drawing/2014/main" id="{B180F692-8A19-BF4F-8C82-E917B8A04D38}"/>
                </a:ext>
              </a:extLst>
            </p:cNvPr>
            <p:cNvSpPr/>
            <p:nvPr/>
          </p:nvSpPr>
          <p:spPr>
            <a:xfrm>
              <a:off x="1966770" y="3600668"/>
              <a:ext cx="409136" cy="409136"/>
            </a:xfrm>
            <a:prstGeom prst="ellipse">
              <a:avLst/>
            </a:prstGeom>
            <a:grpFill/>
          </p:spPr>
          <p:style>
            <a:lnRef idx="0">
              <a:schemeClr val="lt1">
                <a:hueOff val="0"/>
                <a:satOff val="0"/>
                <a:lumOff val="0"/>
                <a:alphaOff val="0"/>
              </a:schemeClr>
            </a:lnRef>
            <a:fillRef idx="1">
              <a:schemeClr val="accent5">
                <a:tint val="50000"/>
                <a:hueOff val="-918851"/>
                <a:satOff val="-5421"/>
                <a:lumOff val="-924"/>
                <a:alphaOff val="0"/>
              </a:schemeClr>
            </a:fillRef>
            <a:effectRef idx="3">
              <a:schemeClr val="accent5">
                <a:tint val="50000"/>
                <a:hueOff val="-918851"/>
                <a:satOff val="-5421"/>
                <a:lumOff val="-924"/>
                <a:alphaOff val="0"/>
              </a:schemeClr>
            </a:effectRef>
            <a:fontRef idx="minor">
              <a:schemeClr val="lt1">
                <a:hueOff val="0"/>
                <a:satOff val="0"/>
                <a:lumOff val="0"/>
                <a:alphaOff val="0"/>
              </a:schemeClr>
            </a:fontRef>
          </p:style>
          <p:txBody>
            <a:bodyPr/>
            <a:lstStyle/>
            <a:p>
              <a:endParaRPr lang="fr-FR"/>
            </a:p>
          </p:txBody>
        </p:sp>
        <p:sp>
          <p:nvSpPr>
            <p:cNvPr id="53" name="Forme libre 52">
              <a:extLst>
                <a:ext uri="{FF2B5EF4-FFF2-40B4-BE49-F238E27FC236}">
                  <a16:creationId xmlns:a16="http://schemas.microsoft.com/office/drawing/2014/main" id="{111510EB-5B04-E74E-93B2-F8FBF76B986B}"/>
                </a:ext>
              </a:extLst>
            </p:cNvPr>
            <p:cNvSpPr/>
            <p:nvPr/>
          </p:nvSpPr>
          <p:spPr>
            <a:xfrm rot="21600000">
              <a:off x="2171338" y="4131934"/>
              <a:ext cx="5887842" cy="409137"/>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solidFill>
              <a:srgbClr val="0070C0"/>
            </a:solidFill>
          </p:spPr>
          <p:style>
            <a:lnRef idx="0">
              <a:schemeClr val="lt1">
                <a:hueOff val="0"/>
                <a:satOff val="0"/>
                <a:lumOff val="0"/>
                <a:alphaOff val="0"/>
              </a:schemeClr>
            </a:lnRef>
            <a:fillRef idx="3">
              <a:schemeClr val="accent5">
                <a:hueOff val="-1002741"/>
                <a:satOff val="347"/>
                <a:lumOff val="-4707"/>
                <a:alphaOff val="0"/>
              </a:schemeClr>
            </a:fillRef>
            <a:effectRef idx="3">
              <a:schemeClr val="accent5">
                <a:hueOff val="-1002741"/>
                <a:satOff val="347"/>
                <a:lumOff val="-4707"/>
                <a:alphaOff val="0"/>
              </a:schemeClr>
            </a:effectRef>
            <a:fontRef idx="minor">
              <a:schemeClr val="lt1"/>
            </a:fontRef>
          </p:style>
          <p:txBody>
            <a:bodyPr spcFirstLastPara="0" vert="horz" wrap="square" lIns="282702" tIns="60961" rIns="113792" bIns="60960" numCol="1" spcCol="1270" anchor="ctr" anchorCtr="0">
              <a:noAutofit/>
            </a:bodyPr>
            <a:lstStyle/>
            <a:p>
              <a:pPr marL="0" lvl="0" indent="0" defTabSz="711200">
                <a:lnSpc>
                  <a:spcPct val="90000"/>
                </a:lnSpc>
                <a:spcBef>
                  <a:spcPct val="0"/>
                </a:spcBef>
                <a:spcAft>
                  <a:spcPct val="35000"/>
                </a:spcAft>
                <a:buNone/>
              </a:pPr>
              <a:r>
                <a:rPr lang="fr-FR" kern="1200" dirty="0"/>
                <a:t>Classement en utilisant des coefficients (X, Y, Z)</a:t>
              </a:r>
              <a:endParaRPr lang="en-US" kern="1200" dirty="0"/>
            </a:p>
          </p:txBody>
        </p:sp>
        <p:sp>
          <p:nvSpPr>
            <p:cNvPr id="54" name="Ellipse 53">
              <a:extLst>
                <a:ext uri="{FF2B5EF4-FFF2-40B4-BE49-F238E27FC236}">
                  <a16:creationId xmlns:a16="http://schemas.microsoft.com/office/drawing/2014/main" id="{3D7DBC22-BAD7-6D4E-A65C-24407FF3FE6C}"/>
                </a:ext>
              </a:extLst>
            </p:cNvPr>
            <p:cNvSpPr/>
            <p:nvPr/>
          </p:nvSpPr>
          <p:spPr>
            <a:xfrm>
              <a:off x="1966770" y="4131935"/>
              <a:ext cx="409136" cy="409136"/>
            </a:xfrm>
            <a:prstGeom prst="ellipse">
              <a:avLst/>
            </a:prstGeom>
            <a:solidFill>
              <a:srgbClr val="0070C0"/>
            </a:solidFill>
          </p:spPr>
          <p:style>
            <a:lnRef idx="0">
              <a:schemeClr val="lt1">
                <a:hueOff val="0"/>
                <a:satOff val="0"/>
                <a:lumOff val="0"/>
                <a:alphaOff val="0"/>
              </a:schemeClr>
            </a:lnRef>
            <a:fillRef idx="1">
              <a:schemeClr val="accent5">
                <a:tint val="50000"/>
                <a:hueOff val="-1225135"/>
                <a:satOff val="-7229"/>
                <a:lumOff val="-1233"/>
                <a:alphaOff val="0"/>
              </a:schemeClr>
            </a:fillRef>
            <a:effectRef idx="3">
              <a:schemeClr val="accent5">
                <a:tint val="50000"/>
                <a:hueOff val="-1225135"/>
                <a:satOff val="-7229"/>
                <a:lumOff val="-1233"/>
                <a:alphaOff val="0"/>
              </a:schemeClr>
            </a:effectRef>
            <a:fontRef idx="minor">
              <a:schemeClr val="lt1">
                <a:hueOff val="0"/>
                <a:satOff val="0"/>
                <a:lumOff val="0"/>
                <a:alphaOff val="0"/>
              </a:schemeClr>
            </a:fontRef>
          </p:style>
          <p:txBody>
            <a:bodyPr/>
            <a:lstStyle/>
            <a:p>
              <a:endParaRPr lang="fr-FR"/>
            </a:p>
          </p:txBody>
        </p:sp>
        <p:sp>
          <p:nvSpPr>
            <p:cNvPr id="55" name="Forme libre 54">
              <a:extLst>
                <a:ext uri="{FF2B5EF4-FFF2-40B4-BE49-F238E27FC236}">
                  <a16:creationId xmlns:a16="http://schemas.microsoft.com/office/drawing/2014/main" id="{62903EDE-07ED-674C-8297-9847939984A3}"/>
                </a:ext>
              </a:extLst>
            </p:cNvPr>
            <p:cNvSpPr/>
            <p:nvPr/>
          </p:nvSpPr>
          <p:spPr>
            <a:xfrm rot="21600000">
              <a:off x="2171338" y="4663200"/>
              <a:ext cx="5887842" cy="409137"/>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1253426"/>
                <a:satOff val="434"/>
                <a:lumOff val="-5883"/>
                <a:alphaOff val="0"/>
              </a:schemeClr>
            </a:fillRef>
            <a:effectRef idx="3">
              <a:schemeClr val="accent5">
                <a:hueOff val="-1253426"/>
                <a:satOff val="434"/>
                <a:lumOff val="-5883"/>
                <a:alphaOff val="0"/>
              </a:schemeClr>
            </a:effectRef>
            <a:fontRef idx="minor">
              <a:schemeClr val="lt1"/>
            </a:fontRef>
          </p:style>
          <p:txBody>
            <a:bodyPr spcFirstLastPara="0" vert="horz" wrap="square" lIns="282702" tIns="60961" rIns="113792" bIns="60960" numCol="1" spcCol="1270" anchor="ctr" anchorCtr="0">
              <a:noAutofit/>
            </a:bodyPr>
            <a:lstStyle/>
            <a:p>
              <a:pPr marL="0" lvl="0" indent="0" defTabSz="711200">
                <a:lnSpc>
                  <a:spcPct val="90000"/>
                </a:lnSpc>
                <a:spcBef>
                  <a:spcPct val="0"/>
                </a:spcBef>
                <a:spcAft>
                  <a:spcPct val="35000"/>
                </a:spcAft>
                <a:buNone/>
              </a:pPr>
              <a:r>
                <a:rPr lang="fr-FR" kern="1200" dirty="0"/>
                <a:t>Classement par méthode: Optimisation (X)</a:t>
              </a:r>
              <a:endParaRPr lang="en-US" kern="1200" dirty="0"/>
            </a:p>
          </p:txBody>
        </p:sp>
        <p:sp>
          <p:nvSpPr>
            <p:cNvPr id="56" name="Ellipse 55">
              <a:extLst>
                <a:ext uri="{FF2B5EF4-FFF2-40B4-BE49-F238E27FC236}">
                  <a16:creationId xmlns:a16="http://schemas.microsoft.com/office/drawing/2014/main" id="{CD4C1F58-8181-9944-96E9-78EA19E34EC6}"/>
                </a:ext>
              </a:extLst>
            </p:cNvPr>
            <p:cNvSpPr/>
            <p:nvPr/>
          </p:nvSpPr>
          <p:spPr>
            <a:xfrm>
              <a:off x="1966770" y="4663201"/>
              <a:ext cx="409136" cy="409136"/>
            </a:xfrm>
            <a:prstGeom prst="ellipse">
              <a:avLst/>
            </a:prstGeom>
            <a:grpFill/>
          </p:spPr>
          <p:style>
            <a:lnRef idx="0">
              <a:schemeClr val="lt1">
                <a:hueOff val="0"/>
                <a:satOff val="0"/>
                <a:lumOff val="0"/>
                <a:alphaOff val="0"/>
              </a:schemeClr>
            </a:lnRef>
            <a:fillRef idx="1">
              <a:schemeClr val="accent5">
                <a:tint val="50000"/>
                <a:hueOff val="-1531419"/>
                <a:satOff val="-9036"/>
                <a:lumOff val="-1541"/>
                <a:alphaOff val="0"/>
              </a:schemeClr>
            </a:fillRef>
            <a:effectRef idx="3">
              <a:schemeClr val="accent5">
                <a:tint val="50000"/>
                <a:hueOff val="-1531419"/>
                <a:satOff val="-9036"/>
                <a:lumOff val="-1541"/>
                <a:alphaOff val="0"/>
              </a:schemeClr>
            </a:effectRef>
            <a:fontRef idx="minor">
              <a:schemeClr val="lt1">
                <a:hueOff val="0"/>
                <a:satOff val="0"/>
                <a:lumOff val="0"/>
                <a:alphaOff val="0"/>
              </a:schemeClr>
            </a:fontRef>
          </p:style>
          <p:txBody>
            <a:bodyPr/>
            <a:lstStyle/>
            <a:p>
              <a:endParaRPr lang="fr-FR" dirty="0"/>
            </a:p>
          </p:txBody>
        </p:sp>
        <p:sp>
          <p:nvSpPr>
            <p:cNvPr id="57" name="Forme libre 56">
              <a:extLst>
                <a:ext uri="{FF2B5EF4-FFF2-40B4-BE49-F238E27FC236}">
                  <a16:creationId xmlns:a16="http://schemas.microsoft.com/office/drawing/2014/main" id="{30484753-BB0A-CF42-A83B-A312E6FF683C}"/>
                </a:ext>
              </a:extLst>
            </p:cNvPr>
            <p:cNvSpPr/>
            <p:nvPr/>
          </p:nvSpPr>
          <p:spPr>
            <a:xfrm rot="21600000">
              <a:off x="2171338" y="5194467"/>
              <a:ext cx="5887842" cy="409137"/>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1504112"/>
                <a:satOff val="521"/>
                <a:lumOff val="-7060"/>
                <a:alphaOff val="0"/>
              </a:schemeClr>
            </a:fillRef>
            <a:effectRef idx="3">
              <a:schemeClr val="accent5">
                <a:hueOff val="-1504112"/>
                <a:satOff val="521"/>
                <a:lumOff val="-7060"/>
                <a:alphaOff val="0"/>
              </a:schemeClr>
            </a:effectRef>
            <a:fontRef idx="minor">
              <a:schemeClr val="lt1"/>
            </a:fontRef>
          </p:style>
          <p:txBody>
            <a:bodyPr spcFirstLastPara="0" vert="horz" wrap="square" lIns="282702" tIns="60961" rIns="113792" bIns="60960" numCol="1" spcCol="1270" anchor="ctr" anchorCtr="0">
              <a:noAutofit/>
            </a:bodyPr>
            <a:lstStyle/>
            <a:p>
              <a:pPr marL="0" lvl="0" indent="0" defTabSz="711200">
                <a:lnSpc>
                  <a:spcPct val="90000"/>
                </a:lnSpc>
                <a:spcBef>
                  <a:spcPct val="0"/>
                </a:spcBef>
                <a:spcAft>
                  <a:spcPct val="35000"/>
                </a:spcAft>
                <a:buNone/>
              </a:pPr>
              <a:r>
                <a:rPr lang="fr-FR" kern="1200"/>
                <a:t>Conclusion</a:t>
              </a:r>
              <a:endParaRPr lang="en-US" kern="1200"/>
            </a:p>
          </p:txBody>
        </p:sp>
        <p:sp>
          <p:nvSpPr>
            <p:cNvPr id="58" name="Ellipse 57">
              <a:extLst>
                <a:ext uri="{FF2B5EF4-FFF2-40B4-BE49-F238E27FC236}">
                  <a16:creationId xmlns:a16="http://schemas.microsoft.com/office/drawing/2014/main" id="{62D57DB8-012D-F549-92D1-FF30962C4ABA}"/>
                </a:ext>
              </a:extLst>
            </p:cNvPr>
            <p:cNvSpPr/>
            <p:nvPr/>
          </p:nvSpPr>
          <p:spPr>
            <a:xfrm>
              <a:off x="1966770" y="5194468"/>
              <a:ext cx="409136" cy="409136"/>
            </a:xfrm>
            <a:prstGeom prst="ellipse">
              <a:avLst/>
            </a:prstGeom>
            <a:grpFill/>
          </p:spPr>
          <p:style>
            <a:lnRef idx="0">
              <a:schemeClr val="lt1">
                <a:hueOff val="0"/>
                <a:satOff val="0"/>
                <a:lumOff val="0"/>
                <a:alphaOff val="0"/>
              </a:schemeClr>
            </a:lnRef>
            <a:fillRef idx="1">
              <a:schemeClr val="accent5">
                <a:tint val="50000"/>
                <a:hueOff val="-1837702"/>
                <a:satOff val="-10843"/>
                <a:lumOff val="-1849"/>
                <a:alphaOff val="0"/>
              </a:schemeClr>
            </a:fillRef>
            <a:effectRef idx="3">
              <a:schemeClr val="accent5">
                <a:tint val="50000"/>
                <a:hueOff val="-1837702"/>
                <a:satOff val="-10843"/>
                <a:lumOff val="-1849"/>
                <a:alphaOff val="0"/>
              </a:schemeClr>
            </a:effectRef>
            <a:fontRef idx="minor">
              <a:schemeClr val="lt1">
                <a:hueOff val="0"/>
                <a:satOff val="0"/>
                <a:lumOff val="0"/>
                <a:alphaOff val="0"/>
              </a:schemeClr>
            </a:fontRef>
          </p:style>
          <p:txBody>
            <a:bodyPr/>
            <a:lstStyle/>
            <a:p>
              <a:endParaRPr lang="fr-FR" dirty="0"/>
            </a:p>
          </p:txBody>
        </p:sp>
      </p:grpSp>
    </p:spTree>
    <p:extLst>
      <p:ext uri="{BB962C8B-B14F-4D97-AF65-F5344CB8AC3E}">
        <p14:creationId xmlns:p14="http://schemas.microsoft.com/office/powerpoint/2010/main" val="317486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6A37571C-B19E-1844-8719-493EFA977B5A}"/>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21</a:t>
            </a:fld>
            <a:endParaRPr lang="en-US">
              <a:solidFill>
                <a:schemeClr val="tx1">
                  <a:alpha val="60000"/>
                </a:schemeClr>
              </a:solidFill>
            </a:endParaRPr>
          </a:p>
        </p:txBody>
      </p:sp>
      <p:sp>
        <p:nvSpPr>
          <p:cNvPr id="10" name="Titre 1">
            <a:extLst>
              <a:ext uri="{FF2B5EF4-FFF2-40B4-BE49-F238E27FC236}">
                <a16:creationId xmlns:a16="http://schemas.microsoft.com/office/drawing/2014/main" id="{1D62AD53-7B60-DE49-86CB-37683305B265}"/>
              </a:ext>
            </a:extLst>
          </p:cNvPr>
          <p:cNvSpPr>
            <a:spLocks noGrp="1"/>
          </p:cNvSpPr>
          <p:nvPr>
            <p:ph type="title"/>
          </p:nvPr>
        </p:nvSpPr>
        <p:spPr>
          <a:xfrm>
            <a:off x="838201" y="559813"/>
            <a:ext cx="8957957" cy="975937"/>
          </a:xfrm>
        </p:spPr>
        <p:txBody>
          <a:bodyPr anchor="t">
            <a:noAutofit/>
          </a:bodyPr>
          <a:lstStyle/>
          <a:p>
            <a:r>
              <a:rPr lang="fr-FR" sz="3200" dirty="0">
                <a:solidFill>
                  <a:schemeClr val="tx2"/>
                </a:solidFill>
              </a:rPr>
              <a:t>Combinaison des coefficients (X, Y, Z)</a:t>
            </a:r>
          </a:p>
        </p:txBody>
      </p:sp>
      <p:sp>
        <p:nvSpPr>
          <p:cNvPr id="12" name="ZoneTexte 11">
            <a:extLst>
              <a:ext uri="{FF2B5EF4-FFF2-40B4-BE49-F238E27FC236}">
                <a16:creationId xmlns:a16="http://schemas.microsoft.com/office/drawing/2014/main" id="{0E910546-69FF-8640-9553-C3EAE110A47C}"/>
              </a:ext>
            </a:extLst>
          </p:cNvPr>
          <p:cNvSpPr txBox="1"/>
          <p:nvPr/>
        </p:nvSpPr>
        <p:spPr>
          <a:xfrm>
            <a:off x="9030803" y="1974009"/>
            <a:ext cx="338554" cy="369332"/>
          </a:xfrm>
          <a:prstGeom prst="rect">
            <a:avLst/>
          </a:prstGeom>
          <a:noFill/>
        </p:spPr>
        <p:txBody>
          <a:bodyPr wrap="none" rtlCol="0">
            <a:spAutoFit/>
          </a:bodyPr>
          <a:lstStyle/>
          <a:p>
            <a:r>
              <a:rPr lang="fr-FR" dirty="0"/>
              <a:t>+</a:t>
            </a:r>
          </a:p>
        </p:txBody>
      </p:sp>
      <p:sp>
        <p:nvSpPr>
          <p:cNvPr id="17" name="Rectangle : coins arrondis 16">
            <a:extLst>
              <a:ext uri="{FF2B5EF4-FFF2-40B4-BE49-F238E27FC236}">
                <a16:creationId xmlns:a16="http://schemas.microsoft.com/office/drawing/2014/main" id="{94C81794-45EF-9E42-81FB-CC6235014D41}"/>
              </a:ext>
            </a:extLst>
          </p:cNvPr>
          <p:cNvSpPr>
            <a:spLocks noChangeAspect="1"/>
          </p:cNvSpPr>
          <p:nvPr/>
        </p:nvSpPr>
        <p:spPr>
          <a:xfrm>
            <a:off x="111748" y="1807563"/>
            <a:ext cx="1460687" cy="5760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fr-FR" dirty="0"/>
              <a:t>Score</a:t>
            </a:r>
          </a:p>
        </p:txBody>
      </p:sp>
      <p:sp>
        <p:nvSpPr>
          <p:cNvPr id="18" name="ZoneTexte 17">
            <a:extLst>
              <a:ext uri="{FF2B5EF4-FFF2-40B4-BE49-F238E27FC236}">
                <a16:creationId xmlns:a16="http://schemas.microsoft.com/office/drawing/2014/main" id="{4EAC5AAC-814E-DE4C-A0D6-850BDC9EC806}"/>
              </a:ext>
            </a:extLst>
          </p:cNvPr>
          <p:cNvSpPr txBox="1"/>
          <p:nvPr/>
        </p:nvSpPr>
        <p:spPr>
          <a:xfrm>
            <a:off x="1515508" y="1741620"/>
            <a:ext cx="526106" cy="707886"/>
          </a:xfrm>
          <a:prstGeom prst="rect">
            <a:avLst/>
          </a:prstGeom>
          <a:noFill/>
        </p:spPr>
        <p:txBody>
          <a:bodyPr wrap="none" rtlCol="0">
            <a:spAutoFit/>
          </a:bodyPr>
          <a:lstStyle/>
          <a:p>
            <a:r>
              <a:rPr lang="fr-FR" sz="4000" dirty="0"/>
              <a:t>=</a:t>
            </a:r>
          </a:p>
        </p:txBody>
      </p:sp>
      <p:sp>
        <p:nvSpPr>
          <p:cNvPr id="19" name="ZoneTexte 18">
            <a:extLst>
              <a:ext uri="{FF2B5EF4-FFF2-40B4-BE49-F238E27FC236}">
                <a16:creationId xmlns:a16="http://schemas.microsoft.com/office/drawing/2014/main" id="{EF8CA046-DAD8-3548-92D7-9C2448F9330C}"/>
              </a:ext>
            </a:extLst>
          </p:cNvPr>
          <p:cNvSpPr txBox="1"/>
          <p:nvPr/>
        </p:nvSpPr>
        <p:spPr>
          <a:xfrm>
            <a:off x="6026411" y="1946155"/>
            <a:ext cx="338554" cy="369332"/>
          </a:xfrm>
          <a:prstGeom prst="rect">
            <a:avLst/>
          </a:prstGeom>
          <a:noFill/>
        </p:spPr>
        <p:txBody>
          <a:bodyPr wrap="none" rtlCol="0">
            <a:spAutoFit/>
          </a:bodyPr>
          <a:lstStyle/>
          <a:p>
            <a:r>
              <a:rPr lang="fr-FR" dirty="0"/>
              <a:t>+</a:t>
            </a:r>
          </a:p>
        </p:txBody>
      </p:sp>
      <p:sp>
        <p:nvSpPr>
          <p:cNvPr id="21" name="ZoneTexte 20">
            <a:extLst>
              <a:ext uri="{FF2B5EF4-FFF2-40B4-BE49-F238E27FC236}">
                <a16:creationId xmlns:a16="http://schemas.microsoft.com/office/drawing/2014/main" id="{7A7B0CDD-1813-C643-9EBB-B02030E3C747}"/>
              </a:ext>
            </a:extLst>
          </p:cNvPr>
          <p:cNvSpPr txBox="1"/>
          <p:nvPr/>
        </p:nvSpPr>
        <p:spPr>
          <a:xfrm>
            <a:off x="3577212" y="1938803"/>
            <a:ext cx="388633" cy="369332"/>
          </a:xfrm>
          <a:prstGeom prst="rect">
            <a:avLst/>
          </a:prstGeom>
          <a:noFill/>
        </p:spPr>
        <p:txBody>
          <a:bodyPr wrap="none" rtlCol="0">
            <a:spAutoFit/>
          </a:bodyPr>
          <a:lstStyle/>
          <a:p>
            <a:r>
              <a:rPr lang="fr-FR" dirty="0"/>
              <a:t>X </a:t>
            </a:r>
          </a:p>
        </p:txBody>
      </p:sp>
      <p:sp>
        <p:nvSpPr>
          <p:cNvPr id="22" name="ZoneTexte 21">
            <a:extLst>
              <a:ext uri="{FF2B5EF4-FFF2-40B4-BE49-F238E27FC236}">
                <a16:creationId xmlns:a16="http://schemas.microsoft.com/office/drawing/2014/main" id="{94604872-6054-E943-A91C-6ACED23CD02F}"/>
              </a:ext>
            </a:extLst>
          </p:cNvPr>
          <p:cNvSpPr txBox="1"/>
          <p:nvPr/>
        </p:nvSpPr>
        <p:spPr>
          <a:xfrm>
            <a:off x="6472596" y="1949690"/>
            <a:ext cx="376321" cy="369332"/>
          </a:xfrm>
          <a:prstGeom prst="rect">
            <a:avLst/>
          </a:prstGeom>
          <a:noFill/>
        </p:spPr>
        <p:txBody>
          <a:bodyPr wrap="none" rtlCol="0">
            <a:spAutoFit/>
          </a:bodyPr>
          <a:lstStyle/>
          <a:p>
            <a:r>
              <a:rPr lang="fr-FR" dirty="0"/>
              <a:t>Y </a:t>
            </a:r>
          </a:p>
        </p:txBody>
      </p:sp>
      <p:sp>
        <p:nvSpPr>
          <p:cNvPr id="23" name="ZoneTexte 22">
            <a:extLst>
              <a:ext uri="{FF2B5EF4-FFF2-40B4-BE49-F238E27FC236}">
                <a16:creationId xmlns:a16="http://schemas.microsoft.com/office/drawing/2014/main" id="{033B3297-DF7C-044E-9A2D-6C713CDA1229}"/>
              </a:ext>
            </a:extLst>
          </p:cNvPr>
          <p:cNvSpPr txBox="1"/>
          <p:nvPr/>
        </p:nvSpPr>
        <p:spPr>
          <a:xfrm>
            <a:off x="9297918" y="1949690"/>
            <a:ext cx="373820" cy="369332"/>
          </a:xfrm>
          <a:prstGeom prst="rect">
            <a:avLst/>
          </a:prstGeom>
          <a:noFill/>
        </p:spPr>
        <p:txBody>
          <a:bodyPr wrap="none" rtlCol="0">
            <a:spAutoFit/>
          </a:bodyPr>
          <a:lstStyle/>
          <a:p>
            <a:r>
              <a:rPr lang="fr-FR" dirty="0"/>
              <a:t>Z </a:t>
            </a:r>
          </a:p>
        </p:txBody>
      </p:sp>
      <p:sp>
        <p:nvSpPr>
          <p:cNvPr id="24" name="Rectangle : coins arrondis 23">
            <a:extLst>
              <a:ext uri="{FF2B5EF4-FFF2-40B4-BE49-F238E27FC236}">
                <a16:creationId xmlns:a16="http://schemas.microsoft.com/office/drawing/2014/main" id="{192FF99D-5194-7C44-8865-4C34BB1E500A}"/>
              </a:ext>
            </a:extLst>
          </p:cNvPr>
          <p:cNvSpPr/>
          <p:nvPr/>
        </p:nvSpPr>
        <p:spPr>
          <a:xfrm>
            <a:off x="4092031" y="1946155"/>
            <a:ext cx="1800000" cy="360000"/>
          </a:xfrm>
          <a:prstGeom prst="roundRect">
            <a:avLst/>
          </a:prstGeom>
          <a:solidFill>
            <a:srgbClr val="FF000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fr-FR" sz="1400" dirty="0"/>
              <a:t>Infrastructure</a:t>
            </a:r>
          </a:p>
        </p:txBody>
      </p:sp>
      <p:sp>
        <p:nvSpPr>
          <p:cNvPr id="25" name="Rectangle : coins arrondis 24">
            <a:extLst>
              <a:ext uri="{FF2B5EF4-FFF2-40B4-BE49-F238E27FC236}">
                <a16:creationId xmlns:a16="http://schemas.microsoft.com/office/drawing/2014/main" id="{3FF34BF8-40CE-6945-B44B-FE7884BE5AD0}"/>
              </a:ext>
            </a:extLst>
          </p:cNvPr>
          <p:cNvSpPr/>
          <p:nvPr/>
        </p:nvSpPr>
        <p:spPr>
          <a:xfrm>
            <a:off x="7041636" y="1954356"/>
            <a:ext cx="1800000" cy="36000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fr-FR" sz="1400" dirty="0"/>
              <a:t>Revenue de client</a:t>
            </a:r>
          </a:p>
        </p:txBody>
      </p:sp>
      <p:sp>
        <p:nvSpPr>
          <p:cNvPr id="26" name="Rectangle : coins arrondis 25">
            <a:extLst>
              <a:ext uri="{FF2B5EF4-FFF2-40B4-BE49-F238E27FC236}">
                <a16:creationId xmlns:a16="http://schemas.microsoft.com/office/drawing/2014/main" id="{967104F7-091C-0B4C-B45E-DC39016983D1}"/>
              </a:ext>
            </a:extLst>
          </p:cNvPr>
          <p:cNvSpPr/>
          <p:nvPr/>
        </p:nvSpPr>
        <p:spPr>
          <a:xfrm>
            <a:off x="9898141" y="1946155"/>
            <a:ext cx="1800000" cy="360000"/>
          </a:xfrm>
          <a:prstGeom prst="roundRect">
            <a:avLst/>
          </a:prstGeom>
          <a:solidFill>
            <a:srgbClr val="0070C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fr-FR" sz="1400" dirty="0"/>
              <a:t>Nombre de client</a:t>
            </a:r>
          </a:p>
        </p:txBody>
      </p:sp>
      <p:sp>
        <p:nvSpPr>
          <p:cNvPr id="51" name="ZoneTexte 50">
            <a:extLst>
              <a:ext uri="{FF2B5EF4-FFF2-40B4-BE49-F238E27FC236}">
                <a16:creationId xmlns:a16="http://schemas.microsoft.com/office/drawing/2014/main" id="{0CDA4E9C-3966-A649-9233-1ED356F5AEDB}"/>
              </a:ext>
            </a:extLst>
          </p:cNvPr>
          <p:cNvSpPr txBox="1"/>
          <p:nvPr/>
        </p:nvSpPr>
        <p:spPr>
          <a:xfrm>
            <a:off x="1583741" y="5182069"/>
            <a:ext cx="9777709" cy="1354217"/>
          </a:xfrm>
          <a:prstGeom prst="rect">
            <a:avLst/>
          </a:prstGeom>
          <a:noFill/>
        </p:spPr>
        <p:txBody>
          <a:bodyPr wrap="square" rtlCol="0">
            <a:spAutoFit/>
          </a:bodyPr>
          <a:lstStyle/>
          <a:p>
            <a:pPr marL="285750" indent="-285750">
              <a:spcBef>
                <a:spcPts val="600"/>
              </a:spcBef>
              <a:buFont typeface="Wingdings" pitchFamily="2" charset="2"/>
              <a:buChar char="q"/>
            </a:pPr>
            <a:r>
              <a:rPr lang="fr-FR" dirty="0"/>
              <a:t>Le Score général de chaque pays est calculé à partir de trois critères: infrastructure, revenue de client potentiel, nombre de client potentiel</a:t>
            </a:r>
          </a:p>
          <a:p>
            <a:pPr marL="285750" indent="-285750">
              <a:spcBef>
                <a:spcPts val="600"/>
              </a:spcBef>
              <a:buFont typeface="Wingdings" pitchFamily="2" charset="2"/>
              <a:buChar char="q"/>
            </a:pPr>
            <a:r>
              <a:rPr lang="fr-FR" dirty="0"/>
              <a:t>  X, Y, Z sont des coefficients correspondant à l’importance de chaque critère</a:t>
            </a:r>
          </a:p>
          <a:p>
            <a:pPr marL="285750" indent="-285750">
              <a:spcBef>
                <a:spcPts val="600"/>
              </a:spcBef>
              <a:buFont typeface="Wingdings" pitchFamily="2" charset="2"/>
              <a:buChar char="q"/>
            </a:pPr>
            <a:r>
              <a:rPr lang="fr-FR" dirty="0"/>
              <a:t>Il faut normaliser les valeurs avant de calculer le Score général</a:t>
            </a:r>
          </a:p>
        </p:txBody>
      </p:sp>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EF328EA0-98FC-E742-969C-E8C8337074A7}"/>
                  </a:ext>
                </a:extLst>
              </p:cNvPr>
              <p:cNvSpPr txBox="1"/>
              <p:nvPr/>
            </p:nvSpPr>
            <p:spPr>
              <a:xfrm>
                <a:off x="2032444" y="1770133"/>
                <a:ext cx="1372491" cy="661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fr-FR" b="0" i="0" smtClean="0">
                              <a:latin typeface="Cambria Math" panose="02040503050406030204" pitchFamily="18" charset="0"/>
                            </a:rPr>
                            <m:t>1</m:t>
                          </m:r>
                        </m:num>
                        <m:den>
                          <m:r>
                            <a:rPr lang="fr-FR" b="0" i="0" smtClean="0">
                              <a:latin typeface="Cambria Math" panose="02040503050406030204" pitchFamily="18" charset="0"/>
                            </a:rPr>
                            <m:t>(</m:t>
                          </m:r>
                          <m:r>
                            <m:rPr>
                              <m:sty m:val="p"/>
                            </m:rPr>
                            <a:rPr lang="fr-FR" b="0" i="0" smtClean="0">
                              <a:latin typeface="Cambria Math" panose="02040503050406030204" pitchFamily="18" charset="0"/>
                            </a:rPr>
                            <m:t>X</m:t>
                          </m:r>
                          <m:r>
                            <a:rPr lang="fr-FR" b="0" i="0" smtClean="0">
                              <a:latin typeface="Cambria Math" panose="02040503050406030204" pitchFamily="18" charset="0"/>
                            </a:rPr>
                            <m:t>+</m:t>
                          </m:r>
                          <m:r>
                            <m:rPr>
                              <m:sty m:val="p"/>
                            </m:rPr>
                            <a:rPr lang="fr-FR" b="0" i="0" smtClean="0">
                              <a:latin typeface="Cambria Math" panose="02040503050406030204" pitchFamily="18" charset="0"/>
                            </a:rPr>
                            <m:t>Y</m:t>
                          </m:r>
                          <m:r>
                            <a:rPr lang="fr-FR" b="0" i="0" smtClean="0">
                              <a:latin typeface="Cambria Math" panose="02040503050406030204" pitchFamily="18" charset="0"/>
                            </a:rPr>
                            <m:t>+</m:t>
                          </m:r>
                          <m:r>
                            <m:rPr>
                              <m:sty m:val="p"/>
                            </m:rPr>
                            <a:rPr lang="fr-FR" b="0" i="0" smtClean="0">
                              <a:latin typeface="Cambria Math" panose="02040503050406030204" pitchFamily="18" charset="0"/>
                            </a:rPr>
                            <m:t>Z</m:t>
                          </m:r>
                          <m:r>
                            <a:rPr lang="fr-FR" b="0" i="0" smtClean="0">
                              <a:latin typeface="Cambria Math" panose="02040503050406030204" pitchFamily="18" charset="0"/>
                            </a:rPr>
                            <m:t>)</m:t>
                          </m:r>
                        </m:den>
                      </m:f>
                    </m:oMath>
                  </m:oMathPara>
                </a14:m>
                <a:endParaRPr lang="fr-FR" dirty="0"/>
              </a:p>
            </p:txBody>
          </p:sp>
        </mc:Choice>
        <mc:Fallback xmlns="">
          <p:sp>
            <p:nvSpPr>
              <p:cNvPr id="2" name="ZoneTexte 1">
                <a:extLst>
                  <a:ext uri="{FF2B5EF4-FFF2-40B4-BE49-F238E27FC236}">
                    <a16:creationId xmlns:a16="http://schemas.microsoft.com/office/drawing/2014/main" id="{EF328EA0-98FC-E742-969C-E8C8337074A7}"/>
                  </a:ext>
                </a:extLst>
              </p:cNvPr>
              <p:cNvSpPr txBox="1">
                <a:spLocks noRot="1" noChangeAspect="1" noMove="1" noResize="1" noEditPoints="1" noAdjustHandles="1" noChangeArrowheads="1" noChangeShapeType="1" noTextEdit="1"/>
              </p:cNvSpPr>
              <p:nvPr/>
            </p:nvSpPr>
            <p:spPr>
              <a:xfrm>
                <a:off x="2032444" y="1770133"/>
                <a:ext cx="1372491" cy="661912"/>
              </a:xfrm>
              <a:prstGeom prst="rect">
                <a:avLst/>
              </a:prstGeom>
              <a:blipFill>
                <a:blip r:embed="rId5"/>
                <a:stretch>
                  <a:fillRect b="-7547"/>
                </a:stretch>
              </a:blipFill>
            </p:spPr>
            <p:txBody>
              <a:bodyPr/>
              <a:lstStyle/>
              <a:p>
                <a:r>
                  <a:rPr lang="fr-FR">
                    <a:noFill/>
                  </a:rPr>
                  <a:t> </a:t>
                </a:r>
              </a:p>
            </p:txBody>
          </p:sp>
        </mc:Fallback>
      </mc:AlternateContent>
      <p:sp>
        <p:nvSpPr>
          <p:cNvPr id="52" name="Accolade ouvrante 51">
            <a:extLst>
              <a:ext uri="{FF2B5EF4-FFF2-40B4-BE49-F238E27FC236}">
                <a16:creationId xmlns:a16="http://schemas.microsoft.com/office/drawing/2014/main" id="{0C3CFBA3-0D67-964F-BFDC-0E7BD0B31C58}"/>
              </a:ext>
            </a:extLst>
          </p:cNvPr>
          <p:cNvSpPr/>
          <p:nvPr/>
        </p:nvSpPr>
        <p:spPr>
          <a:xfrm>
            <a:off x="3388350" y="1765673"/>
            <a:ext cx="155294" cy="720000"/>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fr-FR" dirty="0"/>
          </a:p>
        </p:txBody>
      </p:sp>
      <p:sp>
        <p:nvSpPr>
          <p:cNvPr id="53" name="Accolade ouvrante 52">
            <a:extLst>
              <a:ext uri="{FF2B5EF4-FFF2-40B4-BE49-F238E27FC236}">
                <a16:creationId xmlns:a16="http://schemas.microsoft.com/office/drawing/2014/main" id="{4E371886-04A1-3F46-A032-E05FEE577601}"/>
              </a:ext>
            </a:extLst>
          </p:cNvPr>
          <p:cNvSpPr/>
          <p:nvPr/>
        </p:nvSpPr>
        <p:spPr>
          <a:xfrm rot="10800000">
            <a:off x="11997717" y="1690088"/>
            <a:ext cx="134008" cy="720000"/>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fr-FR" dirty="0"/>
          </a:p>
        </p:txBody>
      </p:sp>
      <p:sp>
        <p:nvSpPr>
          <p:cNvPr id="57" name="Rectangle : coins arrondis 56">
            <a:extLst>
              <a:ext uri="{FF2B5EF4-FFF2-40B4-BE49-F238E27FC236}">
                <a16:creationId xmlns:a16="http://schemas.microsoft.com/office/drawing/2014/main" id="{601AE5C3-364A-8348-AE86-1660908DECE9}"/>
              </a:ext>
            </a:extLst>
          </p:cNvPr>
          <p:cNvSpPr/>
          <p:nvPr/>
        </p:nvSpPr>
        <p:spPr>
          <a:xfrm>
            <a:off x="4092031" y="3634907"/>
            <a:ext cx="1800000" cy="360000"/>
          </a:xfrm>
          <a:prstGeom prst="roundRect">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fr-FR" sz="1200" dirty="0"/>
              <a:t>Utilisation d’internet</a:t>
            </a:r>
          </a:p>
        </p:txBody>
      </p:sp>
      <p:sp>
        <p:nvSpPr>
          <p:cNvPr id="58" name="Rectangle : coins arrondis 57">
            <a:extLst>
              <a:ext uri="{FF2B5EF4-FFF2-40B4-BE49-F238E27FC236}">
                <a16:creationId xmlns:a16="http://schemas.microsoft.com/office/drawing/2014/main" id="{CAEFCEB3-3FD8-D546-9925-6ACB40F5FFF1}"/>
              </a:ext>
            </a:extLst>
          </p:cNvPr>
          <p:cNvSpPr/>
          <p:nvPr/>
        </p:nvSpPr>
        <p:spPr>
          <a:xfrm>
            <a:off x="9965162" y="2780780"/>
            <a:ext cx="1800000" cy="360000"/>
          </a:xfrm>
          <a:prstGeom prst="roundRect">
            <a:avLst/>
          </a:prstGeom>
          <a:solidFill>
            <a:srgbClr val="0070C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fr-FR" sz="1400" dirty="0"/>
              <a:t>Jeune population (lycée)</a:t>
            </a:r>
          </a:p>
        </p:txBody>
      </p:sp>
      <p:sp>
        <p:nvSpPr>
          <p:cNvPr id="59" name="Rectangle : coins arrondis 58">
            <a:extLst>
              <a:ext uri="{FF2B5EF4-FFF2-40B4-BE49-F238E27FC236}">
                <a16:creationId xmlns:a16="http://schemas.microsoft.com/office/drawing/2014/main" id="{5CDB8062-A036-B347-86A2-A6A8AABE39D4}"/>
              </a:ext>
            </a:extLst>
          </p:cNvPr>
          <p:cNvSpPr/>
          <p:nvPr/>
        </p:nvSpPr>
        <p:spPr>
          <a:xfrm>
            <a:off x="9965162" y="3311638"/>
            <a:ext cx="1800000" cy="360000"/>
          </a:xfrm>
          <a:prstGeom prst="roundRect">
            <a:avLst/>
          </a:prstGeom>
          <a:solidFill>
            <a:srgbClr val="0070C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fr-FR" sz="1400" dirty="0"/>
              <a:t>Taux d’inscription (lycée)</a:t>
            </a:r>
          </a:p>
        </p:txBody>
      </p:sp>
      <p:sp>
        <p:nvSpPr>
          <p:cNvPr id="60" name="Rectangle : coins arrondis 59">
            <a:extLst>
              <a:ext uri="{FF2B5EF4-FFF2-40B4-BE49-F238E27FC236}">
                <a16:creationId xmlns:a16="http://schemas.microsoft.com/office/drawing/2014/main" id="{2F85A3E7-8970-5D40-9564-F5EA3DB6DEBC}"/>
              </a:ext>
            </a:extLst>
          </p:cNvPr>
          <p:cNvSpPr/>
          <p:nvPr/>
        </p:nvSpPr>
        <p:spPr>
          <a:xfrm>
            <a:off x="7045889" y="3811803"/>
            <a:ext cx="1800000" cy="360000"/>
          </a:xfrm>
          <a:prstGeom prst="roundRect">
            <a:avLst/>
          </a:prstGeom>
          <a:solidFill>
            <a:srgbClr val="00B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fr-FR" sz="1400" dirty="0"/>
              <a:t>Revenue par habitants</a:t>
            </a:r>
          </a:p>
        </p:txBody>
      </p:sp>
      <p:sp>
        <p:nvSpPr>
          <p:cNvPr id="61" name="Rectangle : coins arrondis 60">
            <a:extLst>
              <a:ext uri="{FF2B5EF4-FFF2-40B4-BE49-F238E27FC236}">
                <a16:creationId xmlns:a16="http://schemas.microsoft.com/office/drawing/2014/main" id="{DE9DDD78-3F9A-B74C-A2D2-DE389D6BE9D5}"/>
              </a:ext>
            </a:extLst>
          </p:cNvPr>
          <p:cNvSpPr/>
          <p:nvPr/>
        </p:nvSpPr>
        <p:spPr>
          <a:xfrm>
            <a:off x="7049045" y="3324370"/>
            <a:ext cx="1800000" cy="360000"/>
          </a:xfrm>
          <a:prstGeom prst="roundRect">
            <a:avLst/>
          </a:prstGeom>
          <a:solidFill>
            <a:srgbClr val="00B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fr-FR" sz="1400" dirty="0"/>
              <a:t>PIB par habitants</a:t>
            </a:r>
          </a:p>
        </p:txBody>
      </p:sp>
      <p:sp>
        <p:nvSpPr>
          <p:cNvPr id="62" name="Rectangle : coins arrondis 61">
            <a:extLst>
              <a:ext uri="{FF2B5EF4-FFF2-40B4-BE49-F238E27FC236}">
                <a16:creationId xmlns:a16="http://schemas.microsoft.com/office/drawing/2014/main" id="{455CB343-2112-BA45-86E0-35AEE5825CDD}"/>
              </a:ext>
            </a:extLst>
          </p:cNvPr>
          <p:cNvSpPr/>
          <p:nvPr/>
        </p:nvSpPr>
        <p:spPr>
          <a:xfrm>
            <a:off x="9965162" y="3799071"/>
            <a:ext cx="1800000" cy="360000"/>
          </a:xfrm>
          <a:prstGeom prst="roundRect">
            <a:avLst/>
          </a:prstGeom>
          <a:solidFill>
            <a:srgbClr val="0070C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fr-FR" sz="1400" dirty="0"/>
              <a:t>Jeune population (université)</a:t>
            </a:r>
          </a:p>
        </p:txBody>
      </p:sp>
      <p:sp>
        <p:nvSpPr>
          <p:cNvPr id="63" name="Rectangle : coins arrondis 62">
            <a:extLst>
              <a:ext uri="{FF2B5EF4-FFF2-40B4-BE49-F238E27FC236}">
                <a16:creationId xmlns:a16="http://schemas.microsoft.com/office/drawing/2014/main" id="{1160C7D5-8199-D244-B8F8-E39FBDD91622}"/>
              </a:ext>
            </a:extLst>
          </p:cNvPr>
          <p:cNvSpPr/>
          <p:nvPr/>
        </p:nvSpPr>
        <p:spPr>
          <a:xfrm>
            <a:off x="9965162" y="4329929"/>
            <a:ext cx="1800000" cy="360000"/>
          </a:xfrm>
          <a:prstGeom prst="roundRect">
            <a:avLst/>
          </a:prstGeom>
          <a:solidFill>
            <a:srgbClr val="0070C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fr-FR" sz="1400" dirty="0"/>
              <a:t>Taux d’inscription (université)</a:t>
            </a:r>
          </a:p>
        </p:txBody>
      </p:sp>
      <p:sp>
        <p:nvSpPr>
          <p:cNvPr id="64" name="ZoneTexte 63">
            <a:extLst>
              <a:ext uri="{FF2B5EF4-FFF2-40B4-BE49-F238E27FC236}">
                <a16:creationId xmlns:a16="http://schemas.microsoft.com/office/drawing/2014/main" id="{BB694AB8-204A-E849-8D3F-C08FC6126FE9}"/>
              </a:ext>
            </a:extLst>
          </p:cNvPr>
          <p:cNvSpPr txBox="1"/>
          <p:nvPr/>
        </p:nvSpPr>
        <p:spPr>
          <a:xfrm>
            <a:off x="1519817" y="3458584"/>
            <a:ext cx="526106" cy="707886"/>
          </a:xfrm>
          <a:prstGeom prst="rect">
            <a:avLst/>
          </a:prstGeom>
          <a:noFill/>
        </p:spPr>
        <p:txBody>
          <a:bodyPr wrap="none" rtlCol="0">
            <a:spAutoFit/>
          </a:bodyPr>
          <a:lstStyle/>
          <a:p>
            <a:r>
              <a:rPr lang="fr-FR" sz="4000" dirty="0"/>
              <a:t>=</a:t>
            </a:r>
          </a:p>
        </p:txBody>
      </p:sp>
      <p:sp>
        <p:nvSpPr>
          <p:cNvPr id="65" name="ZoneTexte 64">
            <a:extLst>
              <a:ext uri="{FF2B5EF4-FFF2-40B4-BE49-F238E27FC236}">
                <a16:creationId xmlns:a16="http://schemas.microsoft.com/office/drawing/2014/main" id="{D3FDF2C0-B957-9C4A-9308-66AC2ECA5E25}"/>
              </a:ext>
            </a:extLst>
          </p:cNvPr>
          <p:cNvSpPr txBox="1"/>
          <p:nvPr/>
        </p:nvSpPr>
        <p:spPr>
          <a:xfrm>
            <a:off x="9030803" y="3560843"/>
            <a:ext cx="338554" cy="369332"/>
          </a:xfrm>
          <a:prstGeom prst="rect">
            <a:avLst/>
          </a:prstGeom>
          <a:noFill/>
        </p:spPr>
        <p:txBody>
          <a:bodyPr wrap="none" rtlCol="0">
            <a:spAutoFit/>
          </a:bodyPr>
          <a:lstStyle/>
          <a:p>
            <a:r>
              <a:rPr lang="fr-FR" dirty="0"/>
              <a:t>+</a:t>
            </a:r>
          </a:p>
        </p:txBody>
      </p:sp>
      <p:sp>
        <p:nvSpPr>
          <p:cNvPr id="66" name="ZoneTexte 65">
            <a:extLst>
              <a:ext uri="{FF2B5EF4-FFF2-40B4-BE49-F238E27FC236}">
                <a16:creationId xmlns:a16="http://schemas.microsoft.com/office/drawing/2014/main" id="{BE5682D3-9A2F-3640-9A11-47E5ED2C757F}"/>
              </a:ext>
            </a:extLst>
          </p:cNvPr>
          <p:cNvSpPr txBox="1"/>
          <p:nvPr/>
        </p:nvSpPr>
        <p:spPr>
          <a:xfrm>
            <a:off x="6051347" y="3610271"/>
            <a:ext cx="338554" cy="369332"/>
          </a:xfrm>
          <a:prstGeom prst="rect">
            <a:avLst/>
          </a:prstGeom>
          <a:noFill/>
        </p:spPr>
        <p:txBody>
          <a:bodyPr wrap="none" rtlCol="0">
            <a:spAutoFit/>
          </a:bodyPr>
          <a:lstStyle/>
          <a:p>
            <a:r>
              <a:rPr lang="fr-FR" dirty="0"/>
              <a:t>+</a:t>
            </a:r>
          </a:p>
        </p:txBody>
      </p:sp>
      <p:sp>
        <p:nvSpPr>
          <p:cNvPr id="67" name="ZoneTexte 66">
            <a:extLst>
              <a:ext uri="{FF2B5EF4-FFF2-40B4-BE49-F238E27FC236}">
                <a16:creationId xmlns:a16="http://schemas.microsoft.com/office/drawing/2014/main" id="{8B7B5629-7CB1-D543-AF89-2F2A90B97BBC}"/>
              </a:ext>
            </a:extLst>
          </p:cNvPr>
          <p:cNvSpPr txBox="1"/>
          <p:nvPr/>
        </p:nvSpPr>
        <p:spPr>
          <a:xfrm>
            <a:off x="3577212" y="3634985"/>
            <a:ext cx="388633" cy="369332"/>
          </a:xfrm>
          <a:prstGeom prst="rect">
            <a:avLst/>
          </a:prstGeom>
          <a:noFill/>
        </p:spPr>
        <p:txBody>
          <a:bodyPr wrap="none" rtlCol="0">
            <a:spAutoFit/>
          </a:bodyPr>
          <a:lstStyle/>
          <a:p>
            <a:r>
              <a:rPr lang="fr-FR" dirty="0"/>
              <a:t>X </a:t>
            </a:r>
          </a:p>
        </p:txBody>
      </p:sp>
      <mc:AlternateContent xmlns:mc="http://schemas.openxmlformats.org/markup-compatibility/2006" xmlns:a14="http://schemas.microsoft.com/office/drawing/2010/main">
        <mc:Choice Requires="a14">
          <p:sp>
            <p:nvSpPr>
              <p:cNvPr id="68" name="ZoneTexte 67">
                <a:extLst>
                  <a:ext uri="{FF2B5EF4-FFF2-40B4-BE49-F238E27FC236}">
                    <a16:creationId xmlns:a16="http://schemas.microsoft.com/office/drawing/2014/main" id="{D3E8D015-0574-094F-863F-141340C807B5}"/>
                  </a:ext>
                </a:extLst>
              </p:cNvPr>
              <p:cNvSpPr txBox="1"/>
              <p:nvPr/>
            </p:nvSpPr>
            <p:spPr>
              <a:xfrm>
                <a:off x="6377855" y="3482399"/>
                <a:ext cx="389850" cy="622286"/>
              </a:xfrm>
              <a:prstGeom prst="rect">
                <a:avLst/>
              </a:prstGeom>
              <a:noFill/>
            </p:spPr>
            <p:txBody>
              <a:bodyPr wrap="none" rtlCol="0">
                <a:spAutoFit/>
              </a:bodyPr>
              <a:lstStyle/>
              <a:p>
                <a14:m>
                  <m:oMath xmlns:m="http://schemas.openxmlformats.org/officeDocument/2006/math">
                    <m:f>
                      <m:fPr>
                        <m:ctrlPr>
                          <a:rPr lang="fr-FR" sz="2400" i="1" smtClean="0">
                            <a:latin typeface="Cambria Math" panose="02040503050406030204" pitchFamily="18" charset="0"/>
                          </a:rPr>
                        </m:ctrlPr>
                      </m:fPr>
                      <m:num>
                        <m:r>
                          <m:rPr>
                            <m:sty m:val="p"/>
                          </m:rPr>
                          <a:rPr lang="fr-FR" sz="2400" b="0" i="0" smtClean="0">
                            <a:latin typeface="Cambria Math" panose="02040503050406030204" pitchFamily="18" charset="0"/>
                          </a:rPr>
                          <m:t>Y</m:t>
                        </m:r>
                      </m:num>
                      <m:den>
                        <m:r>
                          <a:rPr lang="fr-FR" sz="2400" b="0" i="0" smtClean="0">
                            <a:latin typeface="Cambria Math" panose="02040503050406030204" pitchFamily="18" charset="0"/>
                          </a:rPr>
                          <m:t>2</m:t>
                        </m:r>
                      </m:den>
                    </m:f>
                  </m:oMath>
                </a14:m>
                <a:r>
                  <a:rPr lang="fr-FR" sz="2400" dirty="0"/>
                  <a:t> </a:t>
                </a:r>
              </a:p>
            </p:txBody>
          </p:sp>
        </mc:Choice>
        <mc:Fallback xmlns="">
          <p:sp>
            <p:nvSpPr>
              <p:cNvPr id="68" name="ZoneTexte 67">
                <a:extLst>
                  <a:ext uri="{FF2B5EF4-FFF2-40B4-BE49-F238E27FC236}">
                    <a16:creationId xmlns:a16="http://schemas.microsoft.com/office/drawing/2014/main" id="{D3E8D015-0574-094F-863F-141340C807B5}"/>
                  </a:ext>
                </a:extLst>
              </p:cNvPr>
              <p:cNvSpPr txBox="1">
                <a:spLocks noRot="1" noChangeAspect="1" noMove="1" noResize="1" noEditPoints="1" noAdjustHandles="1" noChangeArrowheads="1" noChangeShapeType="1" noTextEdit="1"/>
              </p:cNvSpPr>
              <p:nvPr/>
            </p:nvSpPr>
            <p:spPr>
              <a:xfrm>
                <a:off x="6377855" y="3482399"/>
                <a:ext cx="389850" cy="622286"/>
              </a:xfrm>
              <a:prstGeom prst="rect">
                <a:avLst/>
              </a:prstGeom>
              <a:blipFill>
                <a:blip r:embed="rId6"/>
                <a:stretch>
                  <a:fillRect b="-2000"/>
                </a:stretch>
              </a:blipFill>
            </p:spPr>
            <p:txBody>
              <a:bodyPr/>
              <a:lstStyle/>
              <a:p>
                <a:r>
                  <a:rPr lang="fr-FR">
                    <a:noFill/>
                  </a:rPr>
                  <a:t> </a:t>
                </a:r>
              </a:p>
            </p:txBody>
          </p:sp>
        </mc:Fallback>
      </mc:AlternateContent>
      <p:sp>
        <p:nvSpPr>
          <p:cNvPr id="69" name="Accolade ouvrante 68">
            <a:extLst>
              <a:ext uri="{FF2B5EF4-FFF2-40B4-BE49-F238E27FC236}">
                <a16:creationId xmlns:a16="http://schemas.microsoft.com/office/drawing/2014/main" id="{2475D817-156F-204C-B9A9-622685BC118A}"/>
              </a:ext>
            </a:extLst>
          </p:cNvPr>
          <p:cNvSpPr/>
          <p:nvPr/>
        </p:nvSpPr>
        <p:spPr>
          <a:xfrm>
            <a:off x="6850108" y="3287961"/>
            <a:ext cx="155294" cy="975937"/>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fr-FR" dirty="0"/>
          </a:p>
        </p:txBody>
      </p:sp>
      <p:sp>
        <p:nvSpPr>
          <p:cNvPr id="70" name="Accolade ouvrante 69">
            <a:extLst>
              <a:ext uri="{FF2B5EF4-FFF2-40B4-BE49-F238E27FC236}">
                <a16:creationId xmlns:a16="http://schemas.microsoft.com/office/drawing/2014/main" id="{A8434F64-6035-A542-83F3-559A720213C1}"/>
              </a:ext>
            </a:extLst>
          </p:cNvPr>
          <p:cNvSpPr/>
          <p:nvPr/>
        </p:nvSpPr>
        <p:spPr>
          <a:xfrm>
            <a:off x="9796158" y="2784418"/>
            <a:ext cx="147920" cy="1909149"/>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71" name="Accolade ouvrante 70">
            <a:extLst>
              <a:ext uri="{FF2B5EF4-FFF2-40B4-BE49-F238E27FC236}">
                <a16:creationId xmlns:a16="http://schemas.microsoft.com/office/drawing/2014/main" id="{B1C6511F-4B03-C442-B014-DA5F62CF8FA0}"/>
              </a:ext>
            </a:extLst>
          </p:cNvPr>
          <p:cNvSpPr/>
          <p:nvPr/>
        </p:nvSpPr>
        <p:spPr>
          <a:xfrm rot="10800000">
            <a:off x="8886373" y="3287959"/>
            <a:ext cx="134008" cy="975936"/>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fr-FR" dirty="0"/>
          </a:p>
        </p:txBody>
      </p:sp>
      <p:sp>
        <p:nvSpPr>
          <p:cNvPr id="72" name="Accolade ouvrante 71">
            <a:extLst>
              <a:ext uri="{FF2B5EF4-FFF2-40B4-BE49-F238E27FC236}">
                <a16:creationId xmlns:a16="http://schemas.microsoft.com/office/drawing/2014/main" id="{7957723E-C569-8645-BF76-88B576AD3463}"/>
              </a:ext>
            </a:extLst>
          </p:cNvPr>
          <p:cNvSpPr/>
          <p:nvPr/>
        </p:nvSpPr>
        <p:spPr>
          <a:xfrm rot="10800000">
            <a:off x="11791939" y="2772061"/>
            <a:ext cx="147920" cy="1909149"/>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fr-FR" dirty="0"/>
          </a:p>
        </p:txBody>
      </p:sp>
      <p:sp>
        <p:nvSpPr>
          <p:cNvPr id="73" name="ZoneTexte 72">
            <a:extLst>
              <a:ext uri="{FF2B5EF4-FFF2-40B4-BE49-F238E27FC236}">
                <a16:creationId xmlns:a16="http://schemas.microsoft.com/office/drawing/2014/main" id="{4A9439EC-4699-1444-A06C-DC504FA0A912}"/>
              </a:ext>
            </a:extLst>
          </p:cNvPr>
          <p:cNvSpPr txBox="1"/>
          <p:nvPr/>
        </p:nvSpPr>
        <p:spPr>
          <a:xfrm>
            <a:off x="7779767" y="3558184"/>
            <a:ext cx="338554" cy="369332"/>
          </a:xfrm>
          <a:prstGeom prst="rect">
            <a:avLst/>
          </a:prstGeom>
          <a:noFill/>
        </p:spPr>
        <p:txBody>
          <a:bodyPr wrap="none" rtlCol="0">
            <a:spAutoFit/>
          </a:bodyPr>
          <a:lstStyle/>
          <a:p>
            <a:r>
              <a:rPr lang="fr-FR" dirty="0"/>
              <a:t>+</a:t>
            </a:r>
          </a:p>
        </p:txBody>
      </p:sp>
      <p:sp>
        <p:nvSpPr>
          <p:cNvPr id="75" name="ZoneTexte 74">
            <a:extLst>
              <a:ext uri="{FF2B5EF4-FFF2-40B4-BE49-F238E27FC236}">
                <a16:creationId xmlns:a16="http://schemas.microsoft.com/office/drawing/2014/main" id="{5C3F477B-0C07-1A44-8316-479DFD7931C2}"/>
              </a:ext>
            </a:extLst>
          </p:cNvPr>
          <p:cNvSpPr txBox="1"/>
          <p:nvPr/>
        </p:nvSpPr>
        <p:spPr>
          <a:xfrm>
            <a:off x="10720698" y="3556683"/>
            <a:ext cx="338554" cy="369332"/>
          </a:xfrm>
          <a:prstGeom prst="rect">
            <a:avLst/>
          </a:prstGeom>
          <a:noFill/>
        </p:spPr>
        <p:txBody>
          <a:bodyPr wrap="none" rtlCol="0">
            <a:spAutoFit/>
          </a:bodyPr>
          <a:lstStyle/>
          <a:p>
            <a:r>
              <a:rPr lang="fr-FR" dirty="0"/>
              <a:t>+</a:t>
            </a:r>
          </a:p>
        </p:txBody>
      </p:sp>
      <mc:AlternateContent xmlns:mc="http://schemas.openxmlformats.org/markup-compatibility/2006" xmlns:a14="http://schemas.microsoft.com/office/drawing/2010/main">
        <mc:Choice Requires="a14">
          <p:sp>
            <p:nvSpPr>
              <p:cNvPr id="77" name="ZoneTexte 76">
                <a:extLst>
                  <a:ext uri="{FF2B5EF4-FFF2-40B4-BE49-F238E27FC236}">
                    <a16:creationId xmlns:a16="http://schemas.microsoft.com/office/drawing/2014/main" id="{FD29DDB1-3528-C84F-BFB9-8E34E57E2EF9}"/>
                  </a:ext>
                </a:extLst>
              </p:cNvPr>
              <p:cNvSpPr txBox="1"/>
              <p:nvPr/>
            </p:nvSpPr>
            <p:spPr>
              <a:xfrm>
                <a:off x="2008884" y="3496164"/>
                <a:ext cx="1372491" cy="661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fr-FR" b="0" i="0" smtClean="0">
                              <a:latin typeface="Cambria Math" panose="02040503050406030204" pitchFamily="18" charset="0"/>
                            </a:rPr>
                            <m:t>1</m:t>
                          </m:r>
                        </m:num>
                        <m:den>
                          <m:r>
                            <a:rPr lang="fr-FR" b="0" i="0" smtClean="0">
                              <a:latin typeface="Cambria Math" panose="02040503050406030204" pitchFamily="18" charset="0"/>
                            </a:rPr>
                            <m:t>(</m:t>
                          </m:r>
                          <m:r>
                            <m:rPr>
                              <m:sty m:val="p"/>
                            </m:rPr>
                            <a:rPr lang="fr-FR" b="0" i="0" smtClean="0">
                              <a:latin typeface="Cambria Math" panose="02040503050406030204" pitchFamily="18" charset="0"/>
                            </a:rPr>
                            <m:t>X</m:t>
                          </m:r>
                          <m:r>
                            <a:rPr lang="fr-FR" b="0" i="0" smtClean="0">
                              <a:latin typeface="Cambria Math" panose="02040503050406030204" pitchFamily="18" charset="0"/>
                            </a:rPr>
                            <m:t>+</m:t>
                          </m:r>
                          <m:r>
                            <m:rPr>
                              <m:sty m:val="p"/>
                            </m:rPr>
                            <a:rPr lang="fr-FR" b="0" i="0" smtClean="0">
                              <a:latin typeface="Cambria Math" panose="02040503050406030204" pitchFamily="18" charset="0"/>
                            </a:rPr>
                            <m:t>Y</m:t>
                          </m:r>
                          <m:r>
                            <a:rPr lang="fr-FR" b="0" i="0" smtClean="0">
                              <a:latin typeface="Cambria Math" panose="02040503050406030204" pitchFamily="18" charset="0"/>
                            </a:rPr>
                            <m:t>+</m:t>
                          </m:r>
                          <m:r>
                            <m:rPr>
                              <m:sty m:val="p"/>
                            </m:rPr>
                            <a:rPr lang="fr-FR" b="0" i="0" smtClean="0">
                              <a:latin typeface="Cambria Math" panose="02040503050406030204" pitchFamily="18" charset="0"/>
                            </a:rPr>
                            <m:t>Z</m:t>
                          </m:r>
                          <m:r>
                            <a:rPr lang="fr-FR" b="0" i="0" smtClean="0">
                              <a:latin typeface="Cambria Math" panose="02040503050406030204" pitchFamily="18" charset="0"/>
                            </a:rPr>
                            <m:t>)</m:t>
                          </m:r>
                        </m:den>
                      </m:f>
                    </m:oMath>
                  </m:oMathPara>
                </a14:m>
                <a:endParaRPr lang="fr-FR" dirty="0"/>
              </a:p>
            </p:txBody>
          </p:sp>
        </mc:Choice>
        <mc:Fallback xmlns="">
          <p:sp>
            <p:nvSpPr>
              <p:cNvPr id="77" name="ZoneTexte 76">
                <a:extLst>
                  <a:ext uri="{FF2B5EF4-FFF2-40B4-BE49-F238E27FC236}">
                    <a16:creationId xmlns:a16="http://schemas.microsoft.com/office/drawing/2014/main" id="{FD29DDB1-3528-C84F-BFB9-8E34E57E2EF9}"/>
                  </a:ext>
                </a:extLst>
              </p:cNvPr>
              <p:cNvSpPr txBox="1">
                <a:spLocks noRot="1" noChangeAspect="1" noMove="1" noResize="1" noEditPoints="1" noAdjustHandles="1" noChangeArrowheads="1" noChangeShapeType="1" noTextEdit="1"/>
              </p:cNvSpPr>
              <p:nvPr/>
            </p:nvSpPr>
            <p:spPr>
              <a:xfrm>
                <a:off x="2008884" y="3496164"/>
                <a:ext cx="1372491" cy="661912"/>
              </a:xfrm>
              <a:prstGeom prst="rect">
                <a:avLst/>
              </a:prstGeom>
              <a:blipFill>
                <a:blip r:embed="rId7"/>
                <a:stretch>
                  <a:fillRect b="-7547"/>
                </a:stretch>
              </a:blipFill>
            </p:spPr>
            <p:txBody>
              <a:bodyPr/>
              <a:lstStyle/>
              <a:p>
                <a:r>
                  <a:rPr lang="fr-FR">
                    <a:noFill/>
                  </a:rPr>
                  <a:t> </a:t>
                </a:r>
              </a:p>
            </p:txBody>
          </p:sp>
        </mc:Fallback>
      </mc:AlternateContent>
      <p:sp>
        <p:nvSpPr>
          <p:cNvPr id="78" name="Accolade ouvrante 77">
            <a:extLst>
              <a:ext uri="{FF2B5EF4-FFF2-40B4-BE49-F238E27FC236}">
                <a16:creationId xmlns:a16="http://schemas.microsoft.com/office/drawing/2014/main" id="{6F5A8149-186C-F048-9D1E-9692B100F783}"/>
              </a:ext>
            </a:extLst>
          </p:cNvPr>
          <p:cNvSpPr/>
          <p:nvPr/>
        </p:nvSpPr>
        <p:spPr>
          <a:xfrm>
            <a:off x="3388350" y="2678760"/>
            <a:ext cx="155294" cy="2160000"/>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fr-FR" dirty="0"/>
          </a:p>
        </p:txBody>
      </p:sp>
      <p:sp>
        <p:nvSpPr>
          <p:cNvPr id="79" name="Accolade ouvrante 78">
            <a:extLst>
              <a:ext uri="{FF2B5EF4-FFF2-40B4-BE49-F238E27FC236}">
                <a16:creationId xmlns:a16="http://schemas.microsoft.com/office/drawing/2014/main" id="{7151F610-680D-D740-AF65-1AE3FB810BCF}"/>
              </a:ext>
            </a:extLst>
          </p:cNvPr>
          <p:cNvSpPr/>
          <p:nvPr/>
        </p:nvSpPr>
        <p:spPr>
          <a:xfrm rot="10800000">
            <a:off x="12004948" y="2604618"/>
            <a:ext cx="134008" cy="2160000"/>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80" name="ZoneTexte 79">
                <a:extLst>
                  <a:ext uri="{FF2B5EF4-FFF2-40B4-BE49-F238E27FC236}">
                    <a16:creationId xmlns:a16="http://schemas.microsoft.com/office/drawing/2014/main" id="{C96F972E-629A-1F41-BDC7-2B2B96E09C13}"/>
                  </a:ext>
                </a:extLst>
              </p:cNvPr>
              <p:cNvSpPr txBox="1"/>
              <p:nvPr/>
            </p:nvSpPr>
            <p:spPr>
              <a:xfrm>
                <a:off x="9346987" y="3447617"/>
                <a:ext cx="396262" cy="622286"/>
              </a:xfrm>
              <a:prstGeom prst="rect">
                <a:avLst/>
              </a:prstGeom>
              <a:noFill/>
            </p:spPr>
            <p:txBody>
              <a:bodyPr wrap="none" rtlCol="0">
                <a:spAutoFit/>
              </a:bodyPr>
              <a:lstStyle/>
              <a:p>
                <a14:m>
                  <m:oMath xmlns:m="http://schemas.openxmlformats.org/officeDocument/2006/math">
                    <m:f>
                      <m:fPr>
                        <m:ctrlPr>
                          <a:rPr lang="fr-FR" sz="2400" i="1" smtClean="0">
                            <a:latin typeface="Cambria Math" panose="02040503050406030204" pitchFamily="18" charset="0"/>
                          </a:rPr>
                        </m:ctrlPr>
                      </m:fPr>
                      <m:num>
                        <m:r>
                          <m:rPr>
                            <m:sty m:val="p"/>
                          </m:rPr>
                          <a:rPr lang="fr-FR" sz="2400" b="0" i="0" smtClean="0">
                            <a:latin typeface="Cambria Math" panose="02040503050406030204" pitchFamily="18" charset="0"/>
                          </a:rPr>
                          <m:t>Z</m:t>
                        </m:r>
                      </m:num>
                      <m:den>
                        <m:r>
                          <a:rPr lang="fr-FR" sz="2400" b="0" i="0" smtClean="0">
                            <a:latin typeface="Cambria Math" panose="02040503050406030204" pitchFamily="18" charset="0"/>
                          </a:rPr>
                          <m:t>2</m:t>
                        </m:r>
                      </m:den>
                    </m:f>
                  </m:oMath>
                </a14:m>
                <a:r>
                  <a:rPr lang="fr-FR" sz="2400" dirty="0"/>
                  <a:t> </a:t>
                </a:r>
              </a:p>
            </p:txBody>
          </p:sp>
        </mc:Choice>
        <mc:Fallback xmlns="">
          <p:sp>
            <p:nvSpPr>
              <p:cNvPr id="80" name="ZoneTexte 79">
                <a:extLst>
                  <a:ext uri="{FF2B5EF4-FFF2-40B4-BE49-F238E27FC236}">
                    <a16:creationId xmlns:a16="http://schemas.microsoft.com/office/drawing/2014/main" id="{C96F972E-629A-1F41-BDC7-2B2B96E09C13}"/>
                  </a:ext>
                </a:extLst>
              </p:cNvPr>
              <p:cNvSpPr txBox="1">
                <a:spLocks noRot="1" noChangeAspect="1" noMove="1" noResize="1" noEditPoints="1" noAdjustHandles="1" noChangeArrowheads="1" noChangeShapeType="1" noTextEdit="1"/>
              </p:cNvSpPr>
              <p:nvPr/>
            </p:nvSpPr>
            <p:spPr>
              <a:xfrm>
                <a:off x="9346987" y="3447617"/>
                <a:ext cx="396262" cy="622286"/>
              </a:xfrm>
              <a:prstGeom prst="rect">
                <a:avLst/>
              </a:prstGeom>
              <a:blipFill>
                <a:blip r:embed="rId8"/>
                <a:stretch>
                  <a:fillRect b="-4000"/>
                </a:stretch>
              </a:blipFill>
            </p:spPr>
            <p:txBody>
              <a:bodyPr/>
              <a:lstStyle/>
              <a:p>
                <a:r>
                  <a:rPr lang="fr-FR">
                    <a:noFill/>
                  </a:rPr>
                  <a:t> </a:t>
                </a:r>
              </a:p>
            </p:txBody>
          </p:sp>
        </mc:Fallback>
      </mc:AlternateContent>
      <p:sp>
        <p:nvSpPr>
          <p:cNvPr id="5" name="ZoneTexte 4">
            <a:extLst>
              <a:ext uri="{FF2B5EF4-FFF2-40B4-BE49-F238E27FC236}">
                <a16:creationId xmlns:a16="http://schemas.microsoft.com/office/drawing/2014/main" id="{FF69D83C-5786-3642-A3CB-72BFD1BE258D}"/>
              </a:ext>
            </a:extLst>
          </p:cNvPr>
          <p:cNvSpPr txBox="1"/>
          <p:nvPr/>
        </p:nvSpPr>
        <p:spPr>
          <a:xfrm>
            <a:off x="3801725" y="3671887"/>
            <a:ext cx="287258" cy="369332"/>
          </a:xfrm>
          <a:prstGeom prst="rect">
            <a:avLst/>
          </a:prstGeom>
          <a:noFill/>
        </p:spPr>
        <p:txBody>
          <a:bodyPr wrap="none" rtlCol="0">
            <a:spAutoFit/>
          </a:bodyPr>
          <a:lstStyle/>
          <a:p>
            <a:r>
              <a:rPr lang="fr-FR" dirty="0"/>
              <a:t>*</a:t>
            </a:r>
          </a:p>
        </p:txBody>
      </p:sp>
      <p:sp>
        <p:nvSpPr>
          <p:cNvPr id="81" name="ZoneTexte 80">
            <a:extLst>
              <a:ext uri="{FF2B5EF4-FFF2-40B4-BE49-F238E27FC236}">
                <a16:creationId xmlns:a16="http://schemas.microsoft.com/office/drawing/2014/main" id="{393C6FB0-9B3E-C64F-89D9-2F57025FB6B1}"/>
              </a:ext>
            </a:extLst>
          </p:cNvPr>
          <p:cNvSpPr txBox="1"/>
          <p:nvPr/>
        </p:nvSpPr>
        <p:spPr>
          <a:xfrm>
            <a:off x="6597853" y="3649533"/>
            <a:ext cx="287258" cy="369332"/>
          </a:xfrm>
          <a:prstGeom prst="rect">
            <a:avLst/>
          </a:prstGeom>
          <a:noFill/>
        </p:spPr>
        <p:txBody>
          <a:bodyPr wrap="none" rtlCol="0">
            <a:spAutoFit/>
          </a:bodyPr>
          <a:lstStyle/>
          <a:p>
            <a:r>
              <a:rPr lang="fr-FR" dirty="0"/>
              <a:t>*</a:t>
            </a:r>
          </a:p>
        </p:txBody>
      </p:sp>
      <p:sp>
        <p:nvSpPr>
          <p:cNvPr id="82" name="ZoneTexte 81">
            <a:extLst>
              <a:ext uri="{FF2B5EF4-FFF2-40B4-BE49-F238E27FC236}">
                <a16:creationId xmlns:a16="http://schemas.microsoft.com/office/drawing/2014/main" id="{5723D1C3-63AB-024B-B097-2EC61D53702E}"/>
              </a:ext>
            </a:extLst>
          </p:cNvPr>
          <p:cNvSpPr txBox="1"/>
          <p:nvPr/>
        </p:nvSpPr>
        <p:spPr>
          <a:xfrm>
            <a:off x="9552334" y="3610271"/>
            <a:ext cx="287258" cy="369332"/>
          </a:xfrm>
          <a:prstGeom prst="rect">
            <a:avLst/>
          </a:prstGeom>
          <a:noFill/>
        </p:spPr>
        <p:txBody>
          <a:bodyPr wrap="none" rtlCol="0">
            <a:spAutoFit/>
          </a:bodyPr>
          <a:lstStyle/>
          <a:p>
            <a:r>
              <a:rPr lang="fr-FR" dirty="0"/>
              <a:t>*</a:t>
            </a:r>
          </a:p>
        </p:txBody>
      </p:sp>
      <p:sp>
        <p:nvSpPr>
          <p:cNvPr id="83" name="ZoneTexte 82">
            <a:extLst>
              <a:ext uri="{FF2B5EF4-FFF2-40B4-BE49-F238E27FC236}">
                <a16:creationId xmlns:a16="http://schemas.microsoft.com/office/drawing/2014/main" id="{FC604868-7066-C648-A543-895E3B606681}"/>
              </a:ext>
            </a:extLst>
          </p:cNvPr>
          <p:cNvSpPr txBox="1"/>
          <p:nvPr/>
        </p:nvSpPr>
        <p:spPr>
          <a:xfrm>
            <a:off x="3793986" y="1974009"/>
            <a:ext cx="287258" cy="369332"/>
          </a:xfrm>
          <a:prstGeom prst="rect">
            <a:avLst/>
          </a:prstGeom>
          <a:noFill/>
        </p:spPr>
        <p:txBody>
          <a:bodyPr wrap="none" rtlCol="0">
            <a:spAutoFit/>
          </a:bodyPr>
          <a:lstStyle/>
          <a:p>
            <a:r>
              <a:rPr lang="fr-FR" dirty="0"/>
              <a:t>*</a:t>
            </a:r>
          </a:p>
        </p:txBody>
      </p:sp>
      <p:sp>
        <p:nvSpPr>
          <p:cNvPr id="84" name="ZoneTexte 83">
            <a:extLst>
              <a:ext uri="{FF2B5EF4-FFF2-40B4-BE49-F238E27FC236}">
                <a16:creationId xmlns:a16="http://schemas.microsoft.com/office/drawing/2014/main" id="{60C478FA-FDD6-6C48-8C59-775E72F44EC6}"/>
              </a:ext>
            </a:extLst>
          </p:cNvPr>
          <p:cNvSpPr txBox="1"/>
          <p:nvPr/>
        </p:nvSpPr>
        <p:spPr>
          <a:xfrm>
            <a:off x="6721235" y="1985114"/>
            <a:ext cx="287258" cy="369332"/>
          </a:xfrm>
          <a:prstGeom prst="rect">
            <a:avLst/>
          </a:prstGeom>
          <a:noFill/>
        </p:spPr>
        <p:txBody>
          <a:bodyPr wrap="none" rtlCol="0">
            <a:spAutoFit/>
          </a:bodyPr>
          <a:lstStyle/>
          <a:p>
            <a:r>
              <a:rPr lang="fr-FR" dirty="0"/>
              <a:t>*</a:t>
            </a:r>
          </a:p>
        </p:txBody>
      </p:sp>
      <p:sp>
        <p:nvSpPr>
          <p:cNvPr id="85" name="ZoneTexte 84">
            <a:extLst>
              <a:ext uri="{FF2B5EF4-FFF2-40B4-BE49-F238E27FC236}">
                <a16:creationId xmlns:a16="http://schemas.microsoft.com/office/drawing/2014/main" id="{7D037AEF-97DE-FD4A-8229-01394D32B6E7}"/>
              </a:ext>
            </a:extLst>
          </p:cNvPr>
          <p:cNvSpPr txBox="1"/>
          <p:nvPr/>
        </p:nvSpPr>
        <p:spPr>
          <a:xfrm>
            <a:off x="9573738" y="1994840"/>
            <a:ext cx="287258" cy="369332"/>
          </a:xfrm>
          <a:prstGeom prst="rect">
            <a:avLst/>
          </a:prstGeom>
          <a:noFill/>
        </p:spPr>
        <p:txBody>
          <a:bodyPr wrap="none" rtlCol="0">
            <a:spAutoFit/>
          </a:bodyPr>
          <a:lstStyle/>
          <a:p>
            <a:r>
              <a:rPr lang="fr-FR" dirty="0"/>
              <a:t>*</a:t>
            </a:r>
          </a:p>
        </p:txBody>
      </p:sp>
      <p:sp>
        <p:nvSpPr>
          <p:cNvPr id="86" name="ZoneTexte 85">
            <a:extLst>
              <a:ext uri="{FF2B5EF4-FFF2-40B4-BE49-F238E27FC236}">
                <a16:creationId xmlns:a16="http://schemas.microsoft.com/office/drawing/2014/main" id="{3551B593-D7CC-8A44-8975-6D31FF243BA6}"/>
              </a:ext>
            </a:extLst>
          </p:cNvPr>
          <p:cNvSpPr txBox="1"/>
          <p:nvPr/>
        </p:nvSpPr>
        <p:spPr>
          <a:xfrm>
            <a:off x="10741102" y="3079682"/>
            <a:ext cx="287258" cy="369332"/>
          </a:xfrm>
          <a:prstGeom prst="rect">
            <a:avLst/>
          </a:prstGeom>
          <a:noFill/>
        </p:spPr>
        <p:txBody>
          <a:bodyPr wrap="none" rtlCol="0">
            <a:spAutoFit/>
          </a:bodyPr>
          <a:lstStyle/>
          <a:p>
            <a:r>
              <a:rPr lang="fr-FR" dirty="0"/>
              <a:t>*</a:t>
            </a:r>
          </a:p>
        </p:txBody>
      </p:sp>
      <p:sp>
        <p:nvSpPr>
          <p:cNvPr id="87" name="ZoneTexte 86">
            <a:extLst>
              <a:ext uri="{FF2B5EF4-FFF2-40B4-BE49-F238E27FC236}">
                <a16:creationId xmlns:a16="http://schemas.microsoft.com/office/drawing/2014/main" id="{51B2D20D-F1CA-8541-BEC3-04B84AF03D23}"/>
              </a:ext>
            </a:extLst>
          </p:cNvPr>
          <p:cNvSpPr txBox="1"/>
          <p:nvPr/>
        </p:nvSpPr>
        <p:spPr>
          <a:xfrm>
            <a:off x="10743480" y="4096873"/>
            <a:ext cx="287258" cy="369332"/>
          </a:xfrm>
          <a:prstGeom prst="rect">
            <a:avLst/>
          </a:prstGeom>
          <a:noFill/>
        </p:spPr>
        <p:txBody>
          <a:bodyPr wrap="none" rtlCol="0">
            <a:spAutoFit/>
          </a:bodyPr>
          <a:lstStyle/>
          <a:p>
            <a:r>
              <a:rPr lang="fr-FR" dirty="0"/>
              <a:t>*</a:t>
            </a:r>
          </a:p>
        </p:txBody>
      </p:sp>
    </p:spTree>
    <p:extLst>
      <p:ext uri="{BB962C8B-B14F-4D97-AF65-F5344CB8AC3E}">
        <p14:creationId xmlns:p14="http://schemas.microsoft.com/office/powerpoint/2010/main" val="3499041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F7950CEC-599C-4941-AE0C-A6A9520968A9}"/>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22</a:t>
            </a:fld>
            <a:endParaRPr lang="en-US" dirty="0">
              <a:solidFill>
                <a:schemeClr val="tx1">
                  <a:alpha val="60000"/>
                </a:schemeClr>
              </a:solidFill>
            </a:endParaRPr>
          </a:p>
        </p:txBody>
      </p:sp>
      <p:sp>
        <p:nvSpPr>
          <p:cNvPr id="54" name="Titre 1">
            <a:extLst>
              <a:ext uri="{FF2B5EF4-FFF2-40B4-BE49-F238E27FC236}">
                <a16:creationId xmlns:a16="http://schemas.microsoft.com/office/drawing/2014/main" id="{0781C3B3-7F64-6247-8D56-027014443E2D}"/>
              </a:ext>
            </a:extLst>
          </p:cNvPr>
          <p:cNvSpPr>
            <a:spLocks noGrp="1"/>
          </p:cNvSpPr>
          <p:nvPr>
            <p:ph type="title"/>
          </p:nvPr>
        </p:nvSpPr>
        <p:spPr>
          <a:xfrm>
            <a:off x="838201" y="559814"/>
            <a:ext cx="10348146" cy="799430"/>
          </a:xfrm>
        </p:spPr>
        <p:txBody>
          <a:bodyPr anchor="t">
            <a:normAutofit/>
          </a:bodyPr>
          <a:lstStyle/>
          <a:p>
            <a:r>
              <a:rPr lang="fr-FR" dirty="0">
                <a:solidFill>
                  <a:schemeClr val="tx2"/>
                </a:solidFill>
              </a:rPr>
              <a:t>Normalisation: Infrastructure</a:t>
            </a:r>
          </a:p>
        </p:txBody>
      </p:sp>
      <p:sp>
        <p:nvSpPr>
          <p:cNvPr id="55" name="Rectangle : coins arrondis 54">
            <a:extLst>
              <a:ext uri="{FF2B5EF4-FFF2-40B4-BE49-F238E27FC236}">
                <a16:creationId xmlns:a16="http://schemas.microsoft.com/office/drawing/2014/main" id="{5CD0E9F4-2018-034C-ADEC-9EB221B9BB9A}"/>
              </a:ext>
            </a:extLst>
          </p:cNvPr>
          <p:cNvSpPr/>
          <p:nvPr/>
        </p:nvSpPr>
        <p:spPr>
          <a:xfrm>
            <a:off x="3257130" y="1739058"/>
            <a:ext cx="1800000" cy="360000"/>
          </a:xfrm>
          <a:prstGeom prst="roundRect">
            <a:avLst/>
          </a:prstGeom>
          <a:solidFill>
            <a:srgbClr val="FF000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fr-FR" sz="1400" dirty="0"/>
              <a:t>Infrastructure</a:t>
            </a:r>
          </a:p>
        </p:txBody>
      </p:sp>
      <p:sp>
        <p:nvSpPr>
          <p:cNvPr id="56" name="Rectangle : coins arrondis 55">
            <a:extLst>
              <a:ext uri="{FF2B5EF4-FFF2-40B4-BE49-F238E27FC236}">
                <a16:creationId xmlns:a16="http://schemas.microsoft.com/office/drawing/2014/main" id="{F2ECD71D-68C9-C24D-8B45-B42FEC9CB8A7}"/>
              </a:ext>
            </a:extLst>
          </p:cNvPr>
          <p:cNvSpPr/>
          <p:nvPr/>
        </p:nvSpPr>
        <p:spPr>
          <a:xfrm>
            <a:off x="6823041" y="1739058"/>
            <a:ext cx="1800000" cy="360000"/>
          </a:xfrm>
          <a:prstGeom prst="roundRect">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fr-FR" sz="1200" dirty="0"/>
              <a:t>Utilisation d’internet</a:t>
            </a:r>
          </a:p>
        </p:txBody>
      </p:sp>
      <p:sp>
        <p:nvSpPr>
          <p:cNvPr id="57" name="ZoneTexte 56">
            <a:extLst>
              <a:ext uri="{FF2B5EF4-FFF2-40B4-BE49-F238E27FC236}">
                <a16:creationId xmlns:a16="http://schemas.microsoft.com/office/drawing/2014/main" id="{1C704E3A-24FD-544D-B5CC-0CB29EC2B376}"/>
              </a:ext>
            </a:extLst>
          </p:cNvPr>
          <p:cNvSpPr txBox="1"/>
          <p:nvPr/>
        </p:nvSpPr>
        <p:spPr>
          <a:xfrm>
            <a:off x="5714103" y="1544862"/>
            <a:ext cx="526106" cy="707886"/>
          </a:xfrm>
          <a:prstGeom prst="rect">
            <a:avLst/>
          </a:prstGeom>
          <a:noFill/>
        </p:spPr>
        <p:txBody>
          <a:bodyPr wrap="none" rtlCol="0">
            <a:spAutoFit/>
          </a:bodyPr>
          <a:lstStyle/>
          <a:p>
            <a:r>
              <a:rPr lang="fr-FR" sz="4000" dirty="0"/>
              <a:t>=</a:t>
            </a:r>
          </a:p>
        </p:txBody>
      </p:sp>
      <mc:AlternateContent xmlns:mc="http://schemas.openxmlformats.org/markup-compatibility/2006" xmlns:a14="http://schemas.microsoft.com/office/drawing/2010/main">
        <mc:Choice Requires="a14">
          <p:sp>
            <p:nvSpPr>
              <p:cNvPr id="58" name="ZoneTexte 57">
                <a:extLst>
                  <a:ext uri="{FF2B5EF4-FFF2-40B4-BE49-F238E27FC236}">
                    <a16:creationId xmlns:a16="http://schemas.microsoft.com/office/drawing/2014/main" id="{515DBB50-BD3F-1049-BDC6-B2A171CEA2DB}"/>
                  </a:ext>
                </a:extLst>
              </p:cNvPr>
              <p:cNvSpPr txBox="1"/>
              <p:nvPr/>
            </p:nvSpPr>
            <p:spPr>
              <a:xfrm>
                <a:off x="6681422" y="3293588"/>
                <a:ext cx="5223866" cy="1787990"/>
              </a:xfrm>
              <a:prstGeom prst="rect">
                <a:avLst/>
              </a:prstGeom>
              <a:noFill/>
            </p:spPr>
            <p:txBody>
              <a:bodyPr wrap="none" rtlCol="0">
                <a:spAutoFit/>
              </a:bodyPr>
              <a:lstStyle/>
              <a:p>
                <a:pPr marL="285750" indent="-285750">
                  <a:spcBef>
                    <a:spcPts val="1200"/>
                  </a:spcBef>
                  <a:buFont typeface="Wingdings" pitchFamily="2" charset="2"/>
                  <a:buChar char="v"/>
                </a:pPr>
                <a:r>
                  <a:rPr lang="fr-FR" dirty="0"/>
                  <a:t>Répartition quasi égale</a:t>
                </a:r>
              </a:p>
              <a:p>
                <a:pPr marL="285750" indent="-285750">
                  <a:spcBef>
                    <a:spcPts val="1200"/>
                  </a:spcBef>
                  <a:buFont typeface="Wingdings" pitchFamily="2" charset="2"/>
                  <a:buChar char="v"/>
                </a:pPr>
                <a:r>
                  <a:rPr lang="fr-FR" dirty="0"/>
                  <a:t>Méthode de normalisation utilisée: Min - Max</a:t>
                </a:r>
              </a:p>
              <a:p>
                <a:pPr marL="285750" indent="-285750">
                  <a:spcBef>
                    <a:spcPts val="1200"/>
                  </a:spcBef>
                  <a:buFont typeface="Wingdings" pitchFamily="2" charset="2"/>
                  <a:buChar char="v"/>
                </a:pPr>
                <a:r>
                  <a:rPr lang="fr-FR" dirty="0"/>
                  <a:t>Valeur normalisée = </a:t>
                </a:r>
                <a14:m>
                  <m:oMath xmlns:m="http://schemas.openxmlformats.org/officeDocument/2006/math">
                    <m:f>
                      <m:fPr>
                        <m:ctrlPr>
                          <a:rPr lang="fr-FR" i="1" smtClean="0">
                            <a:latin typeface="Cambria Math" panose="02040503050406030204" pitchFamily="18" charset="0"/>
                          </a:rPr>
                        </m:ctrlPr>
                      </m:fPr>
                      <m:num>
                        <m:r>
                          <a:rPr lang="fr-FR" b="0" i="1" smtClean="0">
                            <a:latin typeface="Cambria Math" panose="02040503050406030204" pitchFamily="18" charset="0"/>
                          </a:rPr>
                          <m:t>𝑥</m:t>
                        </m:r>
                        <m:r>
                          <a:rPr lang="fr-FR" b="0" i="1" smtClean="0">
                            <a:latin typeface="Cambria Math" panose="02040503050406030204" pitchFamily="18" charset="0"/>
                          </a:rPr>
                          <m:t> − </m:t>
                        </m:r>
                        <m:r>
                          <a:rPr lang="fr-FR" b="0" i="1" smtClean="0">
                            <a:latin typeface="Cambria Math" panose="02040503050406030204" pitchFamily="18" charset="0"/>
                          </a:rPr>
                          <m:t>𝑚𝑖𝑛</m:t>
                        </m:r>
                      </m:num>
                      <m:den>
                        <m:func>
                          <m:funcPr>
                            <m:ctrlPr>
                              <a:rPr lang="fr-FR" b="0" i="1" smtClean="0">
                                <a:latin typeface="Cambria Math" panose="02040503050406030204" pitchFamily="18" charset="0"/>
                              </a:rPr>
                            </m:ctrlPr>
                          </m:funcPr>
                          <m:fName>
                            <m:r>
                              <m:rPr>
                                <m:sty m:val="p"/>
                              </m:rPr>
                              <a:rPr lang="fr-FR" b="0" i="0" smtClean="0">
                                <a:latin typeface="Cambria Math" panose="02040503050406030204" pitchFamily="18" charset="0"/>
                              </a:rPr>
                              <m:t>max</m:t>
                            </m:r>
                          </m:fName>
                          <m:e>
                            <m:r>
                              <a:rPr lang="fr-FR" b="0" i="1" smtClean="0">
                                <a:latin typeface="Cambria Math" panose="02040503050406030204" pitchFamily="18" charset="0"/>
                              </a:rPr>
                              <m:t>− </m:t>
                            </m:r>
                            <m:r>
                              <a:rPr lang="fr-FR" b="0" i="1" smtClean="0">
                                <a:latin typeface="Cambria Math" panose="02040503050406030204" pitchFamily="18" charset="0"/>
                              </a:rPr>
                              <m:t>𝑚𝑖𝑛</m:t>
                            </m:r>
                          </m:e>
                        </m:func>
                      </m:den>
                    </m:f>
                  </m:oMath>
                </a14:m>
                <a:endParaRPr lang="fr-FR" dirty="0"/>
              </a:p>
              <a:p>
                <a:pPr marL="285750" indent="-285750">
                  <a:spcBef>
                    <a:spcPts val="1200"/>
                  </a:spcBef>
                  <a:buFont typeface="Wingdings" pitchFamily="2" charset="2"/>
                  <a:buChar char="v"/>
                </a:pPr>
                <a:r>
                  <a:rPr lang="fr-FR" dirty="0"/>
                  <a:t> 0 &lt; valeur normalisée &lt; 1</a:t>
                </a:r>
              </a:p>
            </p:txBody>
          </p:sp>
        </mc:Choice>
        <mc:Fallback xmlns="">
          <p:sp>
            <p:nvSpPr>
              <p:cNvPr id="58" name="ZoneTexte 57">
                <a:extLst>
                  <a:ext uri="{FF2B5EF4-FFF2-40B4-BE49-F238E27FC236}">
                    <a16:creationId xmlns:a16="http://schemas.microsoft.com/office/drawing/2014/main" id="{515DBB50-BD3F-1049-BDC6-B2A171CEA2DB}"/>
                  </a:ext>
                </a:extLst>
              </p:cNvPr>
              <p:cNvSpPr txBox="1">
                <a:spLocks noRot="1" noChangeAspect="1" noMove="1" noResize="1" noEditPoints="1" noAdjustHandles="1" noChangeArrowheads="1" noChangeShapeType="1" noTextEdit="1"/>
              </p:cNvSpPr>
              <p:nvPr/>
            </p:nvSpPr>
            <p:spPr>
              <a:xfrm>
                <a:off x="6681422" y="3293588"/>
                <a:ext cx="5223866" cy="1787990"/>
              </a:xfrm>
              <a:prstGeom prst="rect">
                <a:avLst/>
              </a:prstGeom>
              <a:blipFill>
                <a:blip r:embed="rId5"/>
                <a:stretch>
                  <a:fillRect l="-728" t="-1408" b="-4225"/>
                </a:stretch>
              </a:blipFill>
            </p:spPr>
            <p:txBody>
              <a:bodyPr/>
              <a:lstStyle/>
              <a:p>
                <a:r>
                  <a:rPr lang="fr-FR">
                    <a:noFill/>
                  </a:rPr>
                  <a:t> </a:t>
                </a:r>
              </a:p>
            </p:txBody>
          </p:sp>
        </mc:Fallback>
      </mc:AlternateContent>
      <p:pic>
        <p:nvPicPr>
          <p:cNvPr id="3" name="Image 2">
            <a:extLst>
              <a:ext uri="{FF2B5EF4-FFF2-40B4-BE49-F238E27FC236}">
                <a16:creationId xmlns:a16="http://schemas.microsoft.com/office/drawing/2014/main" id="{E5B69BC2-221B-3D4A-95A9-9A030C55D9F0}"/>
              </a:ext>
            </a:extLst>
          </p:cNvPr>
          <p:cNvPicPr>
            <a:picLocks noChangeAspect="1"/>
          </p:cNvPicPr>
          <p:nvPr/>
        </p:nvPicPr>
        <p:blipFill>
          <a:blip r:embed="rId6"/>
          <a:stretch>
            <a:fillRect/>
          </a:stretch>
        </p:blipFill>
        <p:spPr>
          <a:xfrm>
            <a:off x="1055633" y="2391784"/>
            <a:ext cx="5040367" cy="3510443"/>
          </a:xfrm>
          <a:prstGeom prst="rect">
            <a:avLst/>
          </a:prstGeom>
        </p:spPr>
      </p:pic>
    </p:spTree>
    <p:extLst>
      <p:ext uri="{BB962C8B-B14F-4D97-AF65-F5344CB8AC3E}">
        <p14:creationId xmlns:p14="http://schemas.microsoft.com/office/powerpoint/2010/main" val="4097250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33D5E67F-8414-194C-A0D8-7CE7791EA0DB}"/>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23</a:t>
            </a:fld>
            <a:endParaRPr lang="en-US">
              <a:solidFill>
                <a:schemeClr val="tx1">
                  <a:alpha val="60000"/>
                </a:schemeClr>
              </a:solidFill>
            </a:endParaRPr>
          </a:p>
        </p:txBody>
      </p:sp>
      <p:sp>
        <p:nvSpPr>
          <p:cNvPr id="10" name="Titre 1">
            <a:extLst>
              <a:ext uri="{FF2B5EF4-FFF2-40B4-BE49-F238E27FC236}">
                <a16:creationId xmlns:a16="http://schemas.microsoft.com/office/drawing/2014/main" id="{D94282B0-5BA1-D348-88F8-B25A80FA770B}"/>
              </a:ext>
            </a:extLst>
          </p:cNvPr>
          <p:cNvSpPr>
            <a:spLocks noGrp="1"/>
          </p:cNvSpPr>
          <p:nvPr>
            <p:ph type="title"/>
          </p:nvPr>
        </p:nvSpPr>
        <p:spPr>
          <a:xfrm>
            <a:off x="838201" y="559814"/>
            <a:ext cx="10348146" cy="799430"/>
          </a:xfrm>
        </p:spPr>
        <p:txBody>
          <a:bodyPr anchor="t">
            <a:normAutofit/>
          </a:bodyPr>
          <a:lstStyle/>
          <a:p>
            <a:r>
              <a:rPr lang="fr-FR" dirty="0">
                <a:solidFill>
                  <a:schemeClr val="tx2"/>
                </a:solidFill>
              </a:rPr>
              <a:t>Normalisation: Revenue de client</a:t>
            </a:r>
          </a:p>
        </p:txBody>
      </p:sp>
      <p:sp>
        <p:nvSpPr>
          <p:cNvPr id="12" name="Rectangle : coins arrondis 11">
            <a:extLst>
              <a:ext uri="{FF2B5EF4-FFF2-40B4-BE49-F238E27FC236}">
                <a16:creationId xmlns:a16="http://schemas.microsoft.com/office/drawing/2014/main" id="{04364746-B638-1A40-A075-9365EB382DD6}"/>
              </a:ext>
            </a:extLst>
          </p:cNvPr>
          <p:cNvSpPr/>
          <p:nvPr/>
        </p:nvSpPr>
        <p:spPr>
          <a:xfrm>
            <a:off x="2155308" y="1577062"/>
            <a:ext cx="1800000" cy="36000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fr-FR" sz="1400" dirty="0"/>
              <a:t>Revenue de client</a:t>
            </a:r>
          </a:p>
        </p:txBody>
      </p:sp>
      <p:sp>
        <p:nvSpPr>
          <p:cNvPr id="14" name="Rectangle : coins arrondis 13">
            <a:extLst>
              <a:ext uri="{FF2B5EF4-FFF2-40B4-BE49-F238E27FC236}">
                <a16:creationId xmlns:a16="http://schemas.microsoft.com/office/drawing/2014/main" id="{2F7D6656-E4D0-D74E-9D6D-EC041CE68676}"/>
              </a:ext>
            </a:extLst>
          </p:cNvPr>
          <p:cNvSpPr/>
          <p:nvPr/>
        </p:nvSpPr>
        <p:spPr>
          <a:xfrm>
            <a:off x="8464823" y="1539027"/>
            <a:ext cx="1800000" cy="360000"/>
          </a:xfrm>
          <a:prstGeom prst="roundRect">
            <a:avLst/>
          </a:prstGeom>
          <a:solidFill>
            <a:srgbClr val="00B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fr-FR" sz="1400" dirty="0"/>
              <a:t>Revenue par habitants</a:t>
            </a:r>
          </a:p>
        </p:txBody>
      </p:sp>
      <p:sp>
        <p:nvSpPr>
          <p:cNvPr id="16" name="Rectangle : coins arrondis 15">
            <a:extLst>
              <a:ext uri="{FF2B5EF4-FFF2-40B4-BE49-F238E27FC236}">
                <a16:creationId xmlns:a16="http://schemas.microsoft.com/office/drawing/2014/main" id="{FF42E0FA-63FC-C345-8F10-B719C939AF02}"/>
              </a:ext>
            </a:extLst>
          </p:cNvPr>
          <p:cNvSpPr/>
          <p:nvPr/>
        </p:nvSpPr>
        <p:spPr>
          <a:xfrm>
            <a:off x="6098445" y="1539027"/>
            <a:ext cx="1800000" cy="360000"/>
          </a:xfrm>
          <a:prstGeom prst="roundRect">
            <a:avLst/>
          </a:prstGeom>
          <a:solidFill>
            <a:srgbClr val="00B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fr-FR" sz="1400" dirty="0"/>
              <a:t>PIB par habitants</a:t>
            </a:r>
          </a:p>
        </p:txBody>
      </p:sp>
      <p:sp>
        <p:nvSpPr>
          <p:cNvPr id="17" name="Accolade ouvrante 16">
            <a:extLst>
              <a:ext uri="{FF2B5EF4-FFF2-40B4-BE49-F238E27FC236}">
                <a16:creationId xmlns:a16="http://schemas.microsoft.com/office/drawing/2014/main" id="{59B6A6AE-8EF3-2A44-9405-9041C21F4F19}"/>
              </a:ext>
            </a:extLst>
          </p:cNvPr>
          <p:cNvSpPr/>
          <p:nvPr/>
        </p:nvSpPr>
        <p:spPr>
          <a:xfrm>
            <a:off x="5891849" y="1465878"/>
            <a:ext cx="155294" cy="540000"/>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fr-FR" dirty="0"/>
          </a:p>
        </p:txBody>
      </p:sp>
      <p:sp>
        <p:nvSpPr>
          <p:cNvPr id="18" name="Accolade ouvrante 17">
            <a:extLst>
              <a:ext uri="{FF2B5EF4-FFF2-40B4-BE49-F238E27FC236}">
                <a16:creationId xmlns:a16="http://schemas.microsoft.com/office/drawing/2014/main" id="{85DA54AD-9AD2-064B-8674-02083B8D62D2}"/>
              </a:ext>
            </a:extLst>
          </p:cNvPr>
          <p:cNvSpPr/>
          <p:nvPr/>
        </p:nvSpPr>
        <p:spPr>
          <a:xfrm rot="10800000">
            <a:off x="10350378" y="1447256"/>
            <a:ext cx="134008" cy="540000"/>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fr-FR" dirty="0"/>
          </a:p>
        </p:txBody>
      </p:sp>
      <p:sp>
        <p:nvSpPr>
          <p:cNvPr id="19" name="ZoneTexte 18">
            <a:extLst>
              <a:ext uri="{FF2B5EF4-FFF2-40B4-BE49-F238E27FC236}">
                <a16:creationId xmlns:a16="http://schemas.microsoft.com/office/drawing/2014/main" id="{1223AF7E-EE71-0540-9942-BE6B759B7649}"/>
              </a:ext>
            </a:extLst>
          </p:cNvPr>
          <p:cNvSpPr txBox="1"/>
          <p:nvPr/>
        </p:nvSpPr>
        <p:spPr>
          <a:xfrm>
            <a:off x="8001050" y="1534361"/>
            <a:ext cx="338554" cy="369332"/>
          </a:xfrm>
          <a:prstGeom prst="rect">
            <a:avLst/>
          </a:prstGeom>
          <a:noFill/>
        </p:spPr>
        <p:txBody>
          <a:bodyPr wrap="none" rtlCol="0">
            <a:spAutoFit/>
          </a:bodyPr>
          <a:lstStyle/>
          <a:p>
            <a:r>
              <a:rPr lang="fr-FR" dirty="0"/>
              <a:t>+</a:t>
            </a:r>
          </a:p>
        </p:txBody>
      </p:sp>
      <p:sp>
        <p:nvSpPr>
          <p:cNvPr id="20" name="ZoneTexte 19">
            <a:extLst>
              <a:ext uri="{FF2B5EF4-FFF2-40B4-BE49-F238E27FC236}">
                <a16:creationId xmlns:a16="http://schemas.microsoft.com/office/drawing/2014/main" id="{86A6BFB8-C0FA-854D-AB46-3DCB4356EB94}"/>
              </a:ext>
            </a:extLst>
          </p:cNvPr>
          <p:cNvSpPr txBox="1"/>
          <p:nvPr/>
        </p:nvSpPr>
        <p:spPr>
          <a:xfrm>
            <a:off x="4627977" y="1375542"/>
            <a:ext cx="526106" cy="707886"/>
          </a:xfrm>
          <a:prstGeom prst="rect">
            <a:avLst/>
          </a:prstGeom>
          <a:noFill/>
        </p:spPr>
        <p:txBody>
          <a:bodyPr wrap="none" rtlCol="0">
            <a:spAutoFit/>
          </a:bodyPr>
          <a:lstStyle/>
          <a:p>
            <a:r>
              <a:rPr lang="fr-FR" sz="4000" dirty="0"/>
              <a:t>=</a:t>
            </a:r>
          </a:p>
        </p:txBody>
      </p:sp>
      <mc:AlternateContent xmlns:mc="http://schemas.openxmlformats.org/markup-compatibility/2006" xmlns:a14="http://schemas.microsoft.com/office/drawing/2010/main">
        <mc:Choice Requires="a14">
          <p:sp>
            <p:nvSpPr>
              <p:cNvPr id="21" name="ZoneTexte 20">
                <a:extLst>
                  <a:ext uri="{FF2B5EF4-FFF2-40B4-BE49-F238E27FC236}">
                    <a16:creationId xmlns:a16="http://schemas.microsoft.com/office/drawing/2014/main" id="{B3767CA2-3FEF-8844-80CA-3128CF6B22D8}"/>
                  </a:ext>
                </a:extLst>
              </p:cNvPr>
              <p:cNvSpPr txBox="1"/>
              <p:nvPr/>
            </p:nvSpPr>
            <p:spPr>
              <a:xfrm>
                <a:off x="5289711" y="1422542"/>
                <a:ext cx="391454" cy="613886"/>
              </a:xfrm>
              <a:prstGeom prst="rect">
                <a:avLst/>
              </a:prstGeom>
              <a:noFill/>
            </p:spPr>
            <p:txBody>
              <a:bodyPr wrap="none" rtlCol="0">
                <a:spAutoFit/>
              </a:bodyPr>
              <a:lstStyle/>
              <a:p>
                <a14:m>
                  <m:oMath xmlns:m="http://schemas.openxmlformats.org/officeDocument/2006/math">
                    <m:f>
                      <m:fPr>
                        <m:ctrlPr>
                          <a:rPr lang="fr-FR" sz="2400" i="1" smtClean="0">
                            <a:latin typeface="Cambria Math" panose="02040503050406030204" pitchFamily="18" charset="0"/>
                          </a:rPr>
                        </m:ctrlPr>
                      </m:fPr>
                      <m:num>
                        <m:r>
                          <a:rPr lang="fr-FR" sz="2400" b="0" i="0" smtClean="0">
                            <a:latin typeface="Cambria Math" panose="02040503050406030204" pitchFamily="18" charset="0"/>
                          </a:rPr>
                          <m:t>1</m:t>
                        </m:r>
                      </m:num>
                      <m:den>
                        <m:r>
                          <a:rPr lang="fr-FR" sz="2400" b="0" i="0" smtClean="0">
                            <a:latin typeface="Cambria Math" panose="02040503050406030204" pitchFamily="18" charset="0"/>
                          </a:rPr>
                          <m:t>2</m:t>
                        </m:r>
                      </m:den>
                    </m:f>
                  </m:oMath>
                </a14:m>
                <a:r>
                  <a:rPr lang="fr-FR" sz="2400" dirty="0"/>
                  <a:t> </a:t>
                </a:r>
              </a:p>
            </p:txBody>
          </p:sp>
        </mc:Choice>
        <mc:Fallback xmlns="">
          <p:sp>
            <p:nvSpPr>
              <p:cNvPr id="21" name="ZoneTexte 20">
                <a:extLst>
                  <a:ext uri="{FF2B5EF4-FFF2-40B4-BE49-F238E27FC236}">
                    <a16:creationId xmlns:a16="http://schemas.microsoft.com/office/drawing/2014/main" id="{B3767CA2-3FEF-8844-80CA-3128CF6B22D8}"/>
                  </a:ext>
                </a:extLst>
              </p:cNvPr>
              <p:cNvSpPr txBox="1">
                <a:spLocks noRot="1" noChangeAspect="1" noMove="1" noResize="1" noEditPoints="1" noAdjustHandles="1" noChangeArrowheads="1" noChangeShapeType="1" noTextEdit="1"/>
              </p:cNvSpPr>
              <p:nvPr/>
            </p:nvSpPr>
            <p:spPr>
              <a:xfrm>
                <a:off x="5289711" y="1422542"/>
                <a:ext cx="391454" cy="613886"/>
              </a:xfrm>
              <a:prstGeom prst="rect">
                <a:avLst/>
              </a:prstGeom>
              <a:blipFill>
                <a:blip r:embed="rId5"/>
                <a:stretch>
                  <a:fillRect b="-4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3" name="ZoneTexte 22">
                <a:extLst>
                  <a:ext uri="{FF2B5EF4-FFF2-40B4-BE49-F238E27FC236}">
                    <a16:creationId xmlns:a16="http://schemas.microsoft.com/office/drawing/2014/main" id="{6C8D0625-AD29-A84E-9B96-DB6CEA80DEC1}"/>
                  </a:ext>
                </a:extLst>
              </p:cNvPr>
              <p:cNvSpPr txBox="1"/>
              <p:nvPr/>
            </p:nvSpPr>
            <p:spPr>
              <a:xfrm>
                <a:off x="1182181" y="4935551"/>
                <a:ext cx="10348147" cy="1922449"/>
              </a:xfrm>
              <a:prstGeom prst="rect">
                <a:avLst/>
              </a:prstGeom>
              <a:noFill/>
            </p:spPr>
            <p:txBody>
              <a:bodyPr wrap="square" rtlCol="0">
                <a:spAutoFit/>
              </a:bodyPr>
              <a:lstStyle/>
              <a:p>
                <a:pPr marL="285750" indent="-285750">
                  <a:spcBef>
                    <a:spcPts val="1200"/>
                  </a:spcBef>
                  <a:buFont typeface="Wingdings" pitchFamily="2" charset="2"/>
                  <a:buChar char="v"/>
                </a:pPr>
                <a:r>
                  <a:rPr lang="fr-FR" sz="1600" dirty="0"/>
                  <a:t>PIB et Revenue par habitants ne sont pas en même échelle de grandeur =&gt; il faut normaliser avant de effectuer la somme</a:t>
                </a:r>
              </a:p>
              <a:p>
                <a:pPr marL="285750" indent="-285750">
                  <a:spcBef>
                    <a:spcPts val="1200"/>
                  </a:spcBef>
                  <a:buFont typeface="Wingdings" pitchFamily="2" charset="2"/>
                  <a:buChar char="v"/>
                </a:pPr>
                <a:r>
                  <a:rPr lang="fr-FR" sz="1600" dirty="0"/>
                  <a:t>Répartitions sont inégales =&gt; Méthode de normalisation utilisée: Sigmoïde</a:t>
                </a:r>
              </a:p>
              <a:p>
                <a:pPr marL="285750" indent="-285750">
                  <a:spcBef>
                    <a:spcPts val="1200"/>
                  </a:spcBef>
                  <a:buFont typeface="Wingdings" pitchFamily="2" charset="2"/>
                  <a:buChar char="v"/>
                </a:pPr>
                <a:r>
                  <a:rPr lang="fr-FR" sz="1600" dirty="0"/>
                  <a:t>Valeur normalisée = </a:t>
                </a:r>
                <a14:m>
                  <m:oMath xmlns:m="http://schemas.openxmlformats.org/officeDocument/2006/math">
                    <m:f>
                      <m:fPr>
                        <m:ctrlPr>
                          <a:rPr lang="fr-FR" sz="1600" i="1" smtClean="0">
                            <a:latin typeface="Cambria Math" panose="02040503050406030204" pitchFamily="18" charset="0"/>
                          </a:rPr>
                        </m:ctrlPr>
                      </m:fPr>
                      <m:num>
                        <m:r>
                          <a:rPr lang="fr-FR" sz="1600" b="0" i="1" smtClean="0">
                            <a:latin typeface="Cambria Math" panose="02040503050406030204" pitchFamily="18" charset="0"/>
                          </a:rPr>
                          <m:t>1 </m:t>
                        </m:r>
                      </m:num>
                      <m:den>
                        <m:r>
                          <a:rPr lang="fr-FR" sz="1600" b="0" i="1" smtClean="0">
                            <a:latin typeface="Cambria Math" panose="02040503050406030204" pitchFamily="18" charset="0"/>
                          </a:rPr>
                          <m:t>1+ </m:t>
                        </m:r>
                        <m:sSup>
                          <m:sSupPr>
                            <m:ctrlPr>
                              <a:rPr lang="fr-FR" sz="1600" b="0" i="1" smtClean="0">
                                <a:latin typeface="Cambria Math" panose="02040503050406030204" pitchFamily="18" charset="0"/>
                              </a:rPr>
                            </m:ctrlPr>
                          </m:sSupPr>
                          <m:e>
                            <m:r>
                              <a:rPr lang="fr-FR" sz="1600" b="0" i="1" smtClean="0">
                                <a:latin typeface="Cambria Math" panose="02040503050406030204" pitchFamily="18" charset="0"/>
                              </a:rPr>
                              <m:t>𝑒</m:t>
                            </m:r>
                          </m:e>
                          <m:sup>
                            <m:r>
                              <a:rPr lang="fr-FR" sz="1600" b="0" i="1" smtClean="0">
                                <a:latin typeface="Cambria Math" panose="02040503050406030204" pitchFamily="18" charset="0"/>
                              </a:rPr>
                              <m:t>−</m:t>
                            </m:r>
                            <m:r>
                              <m:rPr>
                                <m:sty m:val="p"/>
                              </m:rPr>
                              <a:rPr lang="fr-FR" sz="1600" i="1">
                                <a:latin typeface="Cambria Math" panose="02040503050406030204" pitchFamily="18" charset="0"/>
                              </a:rPr>
                              <m:t>k</m:t>
                            </m:r>
                            <m:d>
                              <m:dPr>
                                <m:ctrlPr>
                                  <a:rPr lang="fr-FR" sz="1600" b="0" i="1" smtClean="0">
                                    <a:latin typeface="Cambria Math" panose="02040503050406030204" pitchFamily="18" charset="0"/>
                                  </a:rPr>
                                </m:ctrlPr>
                              </m:dPr>
                              <m:e>
                                <m:r>
                                  <a:rPr lang="fr-FR" sz="1600" b="0" i="1" smtClean="0">
                                    <a:latin typeface="Cambria Math" panose="02040503050406030204" pitchFamily="18" charset="0"/>
                                  </a:rPr>
                                  <m:t>𝑥</m:t>
                                </m:r>
                                <m:r>
                                  <a:rPr lang="vi-VN" sz="1600" b="0" i="1" smtClean="0">
                                    <a:latin typeface="Cambria Math" panose="02040503050406030204" pitchFamily="18" charset="0"/>
                                  </a:rPr>
                                  <m:t> −</m:t>
                                </m:r>
                                <m:r>
                                  <a:rPr lang="fr-FR" sz="1600" b="0" i="1" smtClean="0">
                                    <a:latin typeface="Cambria Math" panose="02040503050406030204" pitchFamily="18" charset="0"/>
                                  </a:rPr>
                                  <m:t>𝑥𝑂</m:t>
                                </m:r>
                              </m:e>
                            </m:d>
                          </m:sup>
                        </m:sSup>
                      </m:den>
                    </m:f>
                  </m:oMath>
                </a14:m>
                <a:endParaRPr lang="fr-FR" sz="1600" dirty="0"/>
              </a:p>
              <a:p>
                <a:pPr marL="285750" indent="-285750">
                  <a:spcBef>
                    <a:spcPts val="1200"/>
                  </a:spcBef>
                  <a:buFont typeface="Wingdings" pitchFamily="2" charset="2"/>
                  <a:buChar char="v"/>
                </a:pPr>
                <a:r>
                  <a:rPr lang="fr-FR" sz="1600" dirty="0"/>
                  <a:t> 0 &lt; valeur normalisée &lt;1</a:t>
                </a:r>
              </a:p>
            </p:txBody>
          </p:sp>
        </mc:Choice>
        <mc:Fallback xmlns="">
          <p:sp>
            <p:nvSpPr>
              <p:cNvPr id="23" name="ZoneTexte 22">
                <a:extLst>
                  <a:ext uri="{FF2B5EF4-FFF2-40B4-BE49-F238E27FC236}">
                    <a16:creationId xmlns:a16="http://schemas.microsoft.com/office/drawing/2014/main" id="{6C8D0625-AD29-A84E-9B96-DB6CEA80DEC1}"/>
                  </a:ext>
                </a:extLst>
              </p:cNvPr>
              <p:cNvSpPr txBox="1">
                <a:spLocks noRot="1" noChangeAspect="1" noMove="1" noResize="1" noEditPoints="1" noAdjustHandles="1" noChangeArrowheads="1" noChangeShapeType="1" noTextEdit="1"/>
              </p:cNvSpPr>
              <p:nvPr/>
            </p:nvSpPr>
            <p:spPr>
              <a:xfrm>
                <a:off x="1182181" y="4935551"/>
                <a:ext cx="10348147" cy="1922449"/>
              </a:xfrm>
              <a:prstGeom prst="rect">
                <a:avLst/>
              </a:prstGeom>
              <a:blipFill>
                <a:blip r:embed="rId7"/>
                <a:stretch>
                  <a:fillRect l="-245" t="-658" b="-3289"/>
                </a:stretch>
              </a:blipFill>
            </p:spPr>
            <p:txBody>
              <a:bodyPr/>
              <a:lstStyle/>
              <a:p>
                <a:r>
                  <a:rPr lang="fr-FR">
                    <a:noFill/>
                  </a:rPr>
                  <a:t> </a:t>
                </a:r>
              </a:p>
            </p:txBody>
          </p:sp>
        </mc:Fallback>
      </mc:AlternateContent>
      <p:pic>
        <p:nvPicPr>
          <p:cNvPr id="3" name="Image 2">
            <a:extLst>
              <a:ext uri="{FF2B5EF4-FFF2-40B4-BE49-F238E27FC236}">
                <a16:creationId xmlns:a16="http://schemas.microsoft.com/office/drawing/2014/main" id="{130FBE73-B29E-DB49-B97D-18459DC1604B}"/>
              </a:ext>
            </a:extLst>
          </p:cNvPr>
          <p:cNvPicPr>
            <a:picLocks noChangeAspect="1"/>
          </p:cNvPicPr>
          <p:nvPr/>
        </p:nvPicPr>
        <p:blipFill>
          <a:blip r:embed="rId8"/>
          <a:stretch>
            <a:fillRect/>
          </a:stretch>
        </p:blipFill>
        <p:spPr>
          <a:xfrm>
            <a:off x="2084058" y="2210715"/>
            <a:ext cx="3742500" cy="2520000"/>
          </a:xfrm>
          <a:prstGeom prst="rect">
            <a:avLst/>
          </a:prstGeom>
        </p:spPr>
      </p:pic>
      <p:pic>
        <p:nvPicPr>
          <p:cNvPr id="6" name="Image 5">
            <a:extLst>
              <a:ext uri="{FF2B5EF4-FFF2-40B4-BE49-F238E27FC236}">
                <a16:creationId xmlns:a16="http://schemas.microsoft.com/office/drawing/2014/main" id="{290D7D24-6746-2A49-A71D-CB2B09FB226C}"/>
              </a:ext>
            </a:extLst>
          </p:cNvPr>
          <p:cNvPicPr>
            <a:picLocks noChangeAspect="1"/>
          </p:cNvPicPr>
          <p:nvPr/>
        </p:nvPicPr>
        <p:blipFill>
          <a:blip r:embed="rId9"/>
          <a:stretch>
            <a:fillRect/>
          </a:stretch>
        </p:blipFill>
        <p:spPr>
          <a:xfrm>
            <a:off x="6539015" y="2210715"/>
            <a:ext cx="3679646" cy="2520000"/>
          </a:xfrm>
          <a:prstGeom prst="rect">
            <a:avLst/>
          </a:prstGeom>
        </p:spPr>
      </p:pic>
    </p:spTree>
    <p:extLst>
      <p:ext uri="{BB962C8B-B14F-4D97-AF65-F5344CB8AC3E}">
        <p14:creationId xmlns:p14="http://schemas.microsoft.com/office/powerpoint/2010/main" val="356302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6E264C64-9160-BC4E-88C3-8DF39678AF1D}"/>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24</a:t>
            </a:fld>
            <a:endParaRPr lang="en-US">
              <a:solidFill>
                <a:schemeClr val="tx1">
                  <a:alpha val="60000"/>
                </a:schemeClr>
              </a:solidFill>
            </a:endParaRPr>
          </a:p>
        </p:txBody>
      </p:sp>
      <p:sp>
        <p:nvSpPr>
          <p:cNvPr id="10" name="Titre 1">
            <a:extLst>
              <a:ext uri="{FF2B5EF4-FFF2-40B4-BE49-F238E27FC236}">
                <a16:creationId xmlns:a16="http://schemas.microsoft.com/office/drawing/2014/main" id="{C8D837C5-40F6-B444-8685-4B6F85FD98BF}"/>
              </a:ext>
            </a:extLst>
          </p:cNvPr>
          <p:cNvSpPr>
            <a:spLocks noGrp="1"/>
          </p:cNvSpPr>
          <p:nvPr>
            <p:ph type="title"/>
          </p:nvPr>
        </p:nvSpPr>
        <p:spPr>
          <a:xfrm>
            <a:off x="838201" y="559814"/>
            <a:ext cx="10348146" cy="799430"/>
          </a:xfrm>
        </p:spPr>
        <p:txBody>
          <a:bodyPr anchor="t">
            <a:noAutofit/>
          </a:bodyPr>
          <a:lstStyle/>
          <a:p>
            <a:r>
              <a:rPr lang="fr-FR" sz="3600" dirty="0">
                <a:solidFill>
                  <a:schemeClr val="tx2"/>
                </a:solidFill>
              </a:rPr>
              <a:t>Normalisation: Nombre de client</a:t>
            </a:r>
          </a:p>
        </p:txBody>
      </p:sp>
      <p:sp>
        <p:nvSpPr>
          <p:cNvPr id="12" name="ZoneTexte 11">
            <a:extLst>
              <a:ext uri="{FF2B5EF4-FFF2-40B4-BE49-F238E27FC236}">
                <a16:creationId xmlns:a16="http://schemas.microsoft.com/office/drawing/2014/main" id="{CE26FC27-628F-B341-99E3-E187606D5D05}"/>
              </a:ext>
            </a:extLst>
          </p:cNvPr>
          <p:cNvSpPr txBox="1"/>
          <p:nvPr/>
        </p:nvSpPr>
        <p:spPr>
          <a:xfrm>
            <a:off x="4448196" y="1361807"/>
            <a:ext cx="526106" cy="707886"/>
          </a:xfrm>
          <a:prstGeom prst="rect">
            <a:avLst/>
          </a:prstGeom>
          <a:noFill/>
        </p:spPr>
        <p:txBody>
          <a:bodyPr wrap="none" rtlCol="0">
            <a:spAutoFit/>
          </a:bodyPr>
          <a:lstStyle/>
          <a:p>
            <a:r>
              <a:rPr lang="fr-FR" sz="4000" dirty="0"/>
              <a:t>=</a:t>
            </a:r>
          </a:p>
        </p:txBody>
      </p:sp>
      <p:sp>
        <p:nvSpPr>
          <p:cNvPr id="14" name="Rectangle : coins arrondis 13">
            <a:extLst>
              <a:ext uri="{FF2B5EF4-FFF2-40B4-BE49-F238E27FC236}">
                <a16:creationId xmlns:a16="http://schemas.microsoft.com/office/drawing/2014/main" id="{7A4FDB41-72DF-D84D-AE87-1258C0355387}"/>
              </a:ext>
            </a:extLst>
          </p:cNvPr>
          <p:cNvSpPr/>
          <p:nvPr/>
        </p:nvSpPr>
        <p:spPr>
          <a:xfrm>
            <a:off x="2409947" y="1535750"/>
            <a:ext cx="1800000" cy="360000"/>
          </a:xfrm>
          <a:prstGeom prst="roundRect">
            <a:avLst/>
          </a:prstGeom>
          <a:solidFill>
            <a:srgbClr val="0070C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fr-FR" sz="1400" dirty="0"/>
              <a:t>Nombre de client</a:t>
            </a:r>
          </a:p>
        </p:txBody>
      </p:sp>
      <p:sp>
        <p:nvSpPr>
          <p:cNvPr id="16" name="Rectangle : coins arrondis 15">
            <a:extLst>
              <a:ext uri="{FF2B5EF4-FFF2-40B4-BE49-F238E27FC236}">
                <a16:creationId xmlns:a16="http://schemas.microsoft.com/office/drawing/2014/main" id="{B2D143CD-0285-8849-BF6F-82BF2DF6D68A}"/>
              </a:ext>
            </a:extLst>
          </p:cNvPr>
          <p:cNvSpPr/>
          <p:nvPr/>
        </p:nvSpPr>
        <p:spPr>
          <a:xfrm>
            <a:off x="6096000" y="1355750"/>
            <a:ext cx="1800000" cy="360000"/>
          </a:xfrm>
          <a:prstGeom prst="roundRect">
            <a:avLst/>
          </a:prstGeom>
          <a:solidFill>
            <a:srgbClr val="0070C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fr-FR" sz="1400" dirty="0"/>
              <a:t>Jeune population (lycée)</a:t>
            </a:r>
          </a:p>
        </p:txBody>
      </p:sp>
      <p:sp>
        <p:nvSpPr>
          <p:cNvPr id="17" name="Rectangle : coins arrondis 16">
            <a:extLst>
              <a:ext uri="{FF2B5EF4-FFF2-40B4-BE49-F238E27FC236}">
                <a16:creationId xmlns:a16="http://schemas.microsoft.com/office/drawing/2014/main" id="{060D4890-0F65-C040-AC2B-B12639B505B2}"/>
              </a:ext>
            </a:extLst>
          </p:cNvPr>
          <p:cNvSpPr/>
          <p:nvPr/>
        </p:nvSpPr>
        <p:spPr>
          <a:xfrm>
            <a:off x="6096000" y="1886608"/>
            <a:ext cx="1800000" cy="360000"/>
          </a:xfrm>
          <a:prstGeom prst="roundRect">
            <a:avLst/>
          </a:prstGeom>
          <a:solidFill>
            <a:srgbClr val="0070C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fr-FR" sz="1400" dirty="0"/>
              <a:t>Taux d’inscription (lycée)</a:t>
            </a:r>
          </a:p>
        </p:txBody>
      </p:sp>
      <p:sp>
        <p:nvSpPr>
          <p:cNvPr id="18" name="Rectangle : coins arrondis 17">
            <a:extLst>
              <a:ext uri="{FF2B5EF4-FFF2-40B4-BE49-F238E27FC236}">
                <a16:creationId xmlns:a16="http://schemas.microsoft.com/office/drawing/2014/main" id="{2A967E7C-3586-D342-8A6D-5A71AA2AFC85}"/>
              </a:ext>
            </a:extLst>
          </p:cNvPr>
          <p:cNvSpPr/>
          <p:nvPr/>
        </p:nvSpPr>
        <p:spPr>
          <a:xfrm>
            <a:off x="8944200" y="1367408"/>
            <a:ext cx="1800000" cy="350905"/>
          </a:xfrm>
          <a:prstGeom prst="roundRect">
            <a:avLst/>
          </a:prstGeom>
          <a:solidFill>
            <a:srgbClr val="0070C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fr-FR" sz="1400" dirty="0"/>
              <a:t>Jeune population (université)</a:t>
            </a:r>
          </a:p>
        </p:txBody>
      </p:sp>
      <p:sp>
        <p:nvSpPr>
          <p:cNvPr id="19" name="Rectangle : coins arrondis 18">
            <a:extLst>
              <a:ext uri="{FF2B5EF4-FFF2-40B4-BE49-F238E27FC236}">
                <a16:creationId xmlns:a16="http://schemas.microsoft.com/office/drawing/2014/main" id="{87B8C3BE-AD37-9848-ABAE-4DE1C0BCF7A6}"/>
              </a:ext>
            </a:extLst>
          </p:cNvPr>
          <p:cNvSpPr/>
          <p:nvPr/>
        </p:nvSpPr>
        <p:spPr>
          <a:xfrm>
            <a:off x="8944200" y="1898266"/>
            <a:ext cx="1800000" cy="350905"/>
          </a:xfrm>
          <a:prstGeom prst="roundRect">
            <a:avLst/>
          </a:prstGeom>
          <a:solidFill>
            <a:srgbClr val="0070C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fr-FR" sz="1400" dirty="0"/>
              <a:t>Taux d’inscription (université)</a:t>
            </a:r>
          </a:p>
        </p:txBody>
      </p:sp>
      <p:sp>
        <p:nvSpPr>
          <p:cNvPr id="20" name="Accolade ouvrante 19">
            <a:extLst>
              <a:ext uri="{FF2B5EF4-FFF2-40B4-BE49-F238E27FC236}">
                <a16:creationId xmlns:a16="http://schemas.microsoft.com/office/drawing/2014/main" id="{05D4E2A4-E961-C040-8D91-C6DA0E68F3AE}"/>
              </a:ext>
            </a:extLst>
          </p:cNvPr>
          <p:cNvSpPr/>
          <p:nvPr/>
        </p:nvSpPr>
        <p:spPr>
          <a:xfrm>
            <a:off x="5776042" y="1248621"/>
            <a:ext cx="147920" cy="1080000"/>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21" name="Accolade ouvrante 20">
            <a:extLst>
              <a:ext uri="{FF2B5EF4-FFF2-40B4-BE49-F238E27FC236}">
                <a16:creationId xmlns:a16="http://schemas.microsoft.com/office/drawing/2014/main" id="{F6067BB6-B225-B248-9F50-7C874AE9ECC7}"/>
              </a:ext>
            </a:extLst>
          </p:cNvPr>
          <p:cNvSpPr/>
          <p:nvPr/>
        </p:nvSpPr>
        <p:spPr>
          <a:xfrm rot="10800000">
            <a:off x="10916238" y="1245128"/>
            <a:ext cx="147920" cy="1080000"/>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fr-FR" dirty="0"/>
          </a:p>
        </p:txBody>
      </p:sp>
      <p:sp>
        <p:nvSpPr>
          <p:cNvPr id="22" name="ZoneTexte 21">
            <a:extLst>
              <a:ext uri="{FF2B5EF4-FFF2-40B4-BE49-F238E27FC236}">
                <a16:creationId xmlns:a16="http://schemas.microsoft.com/office/drawing/2014/main" id="{092517B6-A7AE-CD4B-9BB9-4036136C3D14}"/>
              </a:ext>
            </a:extLst>
          </p:cNvPr>
          <p:cNvSpPr txBox="1"/>
          <p:nvPr/>
        </p:nvSpPr>
        <p:spPr>
          <a:xfrm>
            <a:off x="6851536" y="1606757"/>
            <a:ext cx="296876" cy="369332"/>
          </a:xfrm>
          <a:prstGeom prst="rect">
            <a:avLst/>
          </a:prstGeom>
          <a:noFill/>
        </p:spPr>
        <p:txBody>
          <a:bodyPr wrap="none" rtlCol="0">
            <a:spAutoFit/>
          </a:bodyPr>
          <a:lstStyle/>
          <a:p>
            <a:r>
              <a:rPr lang="fr-FR" dirty="0"/>
              <a:t>x</a:t>
            </a:r>
          </a:p>
        </p:txBody>
      </p:sp>
      <p:sp>
        <p:nvSpPr>
          <p:cNvPr id="23" name="ZoneTexte 22">
            <a:extLst>
              <a:ext uri="{FF2B5EF4-FFF2-40B4-BE49-F238E27FC236}">
                <a16:creationId xmlns:a16="http://schemas.microsoft.com/office/drawing/2014/main" id="{050DAA08-B956-1343-8E59-595CCF66D605}"/>
              </a:ext>
            </a:extLst>
          </p:cNvPr>
          <p:cNvSpPr txBox="1"/>
          <p:nvPr/>
        </p:nvSpPr>
        <p:spPr>
          <a:xfrm>
            <a:off x="8250849" y="1600462"/>
            <a:ext cx="338554" cy="369332"/>
          </a:xfrm>
          <a:prstGeom prst="rect">
            <a:avLst/>
          </a:prstGeom>
          <a:noFill/>
        </p:spPr>
        <p:txBody>
          <a:bodyPr wrap="none" rtlCol="0">
            <a:spAutoFit/>
          </a:bodyPr>
          <a:lstStyle/>
          <a:p>
            <a:r>
              <a:rPr lang="fr-FR" dirty="0"/>
              <a:t>+</a:t>
            </a:r>
          </a:p>
        </p:txBody>
      </p:sp>
      <p:sp>
        <p:nvSpPr>
          <p:cNvPr id="24" name="ZoneTexte 23">
            <a:extLst>
              <a:ext uri="{FF2B5EF4-FFF2-40B4-BE49-F238E27FC236}">
                <a16:creationId xmlns:a16="http://schemas.microsoft.com/office/drawing/2014/main" id="{77E936ED-91AB-3344-8E30-28C22CD0A5DF}"/>
              </a:ext>
            </a:extLst>
          </p:cNvPr>
          <p:cNvSpPr txBox="1"/>
          <p:nvPr/>
        </p:nvSpPr>
        <p:spPr>
          <a:xfrm>
            <a:off x="9699736" y="1600462"/>
            <a:ext cx="296876" cy="369332"/>
          </a:xfrm>
          <a:prstGeom prst="rect">
            <a:avLst/>
          </a:prstGeom>
          <a:noFill/>
        </p:spPr>
        <p:txBody>
          <a:bodyPr wrap="none" rtlCol="0">
            <a:spAutoFit/>
          </a:bodyPr>
          <a:lstStyle/>
          <a:p>
            <a:r>
              <a:rPr lang="fr-FR" dirty="0"/>
              <a:t>x</a:t>
            </a:r>
          </a:p>
        </p:txBody>
      </p:sp>
      <mc:AlternateContent xmlns:mc="http://schemas.openxmlformats.org/markup-compatibility/2006" xmlns:a14="http://schemas.microsoft.com/office/drawing/2010/main">
        <mc:Choice Requires="a14">
          <p:sp>
            <p:nvSpPr>
              <p:cNvPr id="25" name="ZoneTexte 24">
                <a:extLst>
                  <a:ext uri="{FF2B5EF4-FFF2-40B4-BE49-F238E27FC236}">
                    <a16:creationId xmlns:a16="http://schemas.microsoft.com/office/drawing/2014/main" id="{DE7901DF-82EA-D54A-9F68-F6E674A491F3}"/>
                  </a:ext>
                </a:extLst>
              </p:cNvPr>
              <p:cNvSpPr txBox="1"/>
              <p:nvPr/>
            </p:nvSpPr>
            <p:spPr>
              <a:xfrm>
                <a:off x="5212551" y="1431061"/>
                <a:ext cx="391454" cy="613886"/>
              </a:xfrm>
              <a:prstGeom prst="rect">
                <a:avLst/>
              </a:prstGeom>
              <a:noFill/>
            </p:spPr>
            <p:txBody>
              <a:bodyPr wrap="none" rtlCol="0">
                <a:spAutoFit/>
              </a:bodyPr>
              <a:lstStyle/>
              <a:p>
                <a14:m>
                  <m:oMath xmlns:m="http://schemas.openxmlformats.org/officeDocument/2006/math">
                    <m:f>
                      <m:fPr>
                        <m:ctrlPr>
                          <a:rPr lang="fr-FR" sz="2400" i="1" smtClean="0">
                            <a:latin typeface="Cambria Math" panose="02040503050406030204" pitchFamily="18" charset="0"/>
                          </a:rPr>
                        </m:ctrlPr>
                      </m:fPr>
                      <m:num>
                        <m:r>
                          <a:rPr lang="fr-FR" sz="2400" b="0" i="0" smtClean="0">
                            <a:latin typeface="Cambria Math" panose="02040503050406030204" pitchFamily="18" charset="0"/>
                          </a:rPr>
                          <m:t>1</m:t>
                        </m:r>
                      </m:num>
                      <m:den>
                        <m:r>
                          <a:rPr lang="fr-FR" sz="2400" b="0" i="0" smtClean="0">
                            <a:latin typeface="Cambria Math" panose="02040503050406030204" pitchFamily="18" charset="0"/>
                          </a:rPr>
                          <m:t>2</m:t>
                        </m:r>
                      </m:den>
                    </m:f>
                  </m:oMath>
                </a14:m>
                <a:r>
                  <a:rPr lang="fr-FR" sz="2400" dirty="0"/>
                  <a:t> </a:t>
                </a:r>
              </a:p>
            </p:txBody>
          </p:sp>
        </mc:Choice>
        <mc:Fallback xmlns="">
          <p:sp>
            <p:nvSpPr>
              <p:cNvPr id="25" name="ZoneTexte 24">
                <a:extLst>
                  <a:ext uri="{FF2B5EF4-FFF2-40B4-BE49-F238E27FC236}">
                    <a16:creationId xmlns:a16="http://schemas.microsoft.com/office/drawing/2014/main" id="{DE7901DF-82EA-D54A-9F68-F6E674A491F3}"/>
                  </a:ext>
                </a:extLst>
              </p:cNvPr>
              <p:cNvSpPr txBox="1">
                <a:spLocks noRot="1" noChangeAspect="1" noMove="1" noResize="1" noEditPoints="1" noAdjustHandles="1" noChangeArrowheads="1" noChangeShapeType="1" noTextEdit="1"/>
              </p:cNvSpPr>
              <p:nvPr/>
            </p:nvSpPr>
            <p:spPr>
              <a:xfrm>
                <a:off x="5212551" y="1431061"/>
                <a:ext cx="391454" cy="613886"/>
              </a:xfrm>
              <a:prstGeom prst="rect">
                <a:avLst/>
              </a:prstGeom>
              <a:blipFill>
                <a:blip r:embed="rId5"/>
                <a:stretch>
                  <a:fillRect b="-612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EC3AD806-EF09-F84F-A4B2-F7E9ADE3F257}"/>
                  </a:ext>
                </a:extLst>
              </p:cNvPr>
              <p:cNvSpPr txBox="1"/>
              <p:nvPr/>
            </p:nvSpPr>
            <p:spPr>
              <a:xfrm>
                <a:off x="5594163" y="3240022"/>
                <a:ext cx="6594789" cy="2076338"/>
              </a:xfrm>
              <a:prstGeom prst="rect">
                <a:avLst/>
              </a:prstGeom>
              <a:noFill/>
            </p:spPr>
            <p:txBody>
              <a:bodyPr wrap="square" rtlCol="0">
                <a:spAutoFit/>
              </a:bodyPr>
              <a:lstStyle/>
              <a:p>
                <a:pPr marL="285750" indent="-285750">
                  <a:spcBef>
                    <a:spcPts val="1200"/>
                  </a:spcBef>
                  <a:buFont typeface="Wingdings" pitchFamily="2" charset="2"/>
                  <a:buChar char="v"/>
                </a:pPr>
                <a:r>
                  <a:rPr lang="fr-FR" sz="1600" dirty="0"/>
                  <a:t>Nombre de client potentiel est calculé avant la normalisation</a:t>
                </a:r>
              </a:p>
              <a:p>
                <a:pPr marL="285750" indent="-285750">
                  <a:spcBef>
                    <a:spcPts val="1200"/>
                  </a:spcBef>
                  <a:buFont typeface="Wingdings" pitchFamily="2" charset="2"/>
                  <a:buChar char="v"/>
                </a:pPr>
                <a:r>
                  <a:rPr lang="fr-FR" sz="1600" dirty="0"/>
                  <a:t>Répartitions sont inégales </a:t>
                </a:r>
              </a:p>
              <a:p>
                <a:pPr lvl="2">
                  <a:spcBef>
                    <a:spcPts val="1200"/>
                  </a:spcBef>
                </a:pPr>
                <a:r>
                  <a:rPr lang="fr-FR" sz="1600" dirty="0"/>
                  <a:t>=&gt; Méthode de normalisation utilisée: Sigmoïde</a:t>
                </a:r>
              </a:p>
              <a:p>
                <a:pPr marL="285750" indent="-285750">
                  <a:spcBef>
                    <a:spcPts val="1200"/>
                  </a:spcBef>
                  <a:buFont typeface="Wingdings" pitchFamily="2" charset="2"/>
                  <a:buChar char="v"/>
                </a:pPr>
                <a:r>
                  <a:rPr lang="fr-FR" sz="1600" dirty="0"/>
                  <a:t>Valeur normalisée = </a:t>
                </a:r>
                <a14:m>
                  <m:oMath xmlns:m="http://schemas.openxmlformats.org/officeDocument/2006/math">
                    <m:f>
                      <m:fPr>
                        <m:ctrlPr>
                          <a:rPr lang="fr-FR" sz="1600" i="1" smtClean="0">
                            <a:latin typeface="Cambria Math" panose="02040503050406030204" pitchFamily="18" charset="0"/>
                          </a:rPr>
                        </m:ctrlPr>
                      </m:fPr>
                      <m:num>
                        <m:r>
                          <a:rPr lang="fr-FR" sz="1600" b="0" i="1" smtClean="0">
                            <a:latin typeface="Cambria Math" panose="02040503050406030204" pitchFamily="18" charset="0"/>
                          </a:rPr>
                          <m:t>1 </m:t>
                        </m:r>
                      </m:num>
                      <m:den>
                        <m:r>
                          <a:rPr lang="fr-FR" sz="1600" b="0" i="1" smtClean="0">
                            <a:latin typeface="Cambria Math" panose="02040503050406030204" pitchFamily="18" charset="0"/>
                          </a:rPr>
                          <m:t>1+ </m:t>
                        </m:r>
                        <m:sSup>
                          <m:sSupPr>
                            <m:ctrlPr>
                              <a:rPr lang="fr-FR" sz="1600" b="0" i="1" smtClean="0">
                                <a:latin typeface="Cambria Math" panose="02040503050406030204" pitchFamily="18" charset="0"/>
                              </a:rPr>
                            </m:ctrlPr>
                          </m:sSupPr>
                          <m:e>
                            <m:r>
                              <a:rPr lang="fr-FR" sz="1600" b="0" i="1" smtClean="0">
                                <a:latin typeface="Cambria Math" panose="02040503050406030204" pitchFamily="18" charset="0"/>
                              </a:rPr>
                              <m:t>𝑒</m:t>
                            </m:r>
                          </m:e>
                          <m:sup>
                            <m:r>
                              <a:rPr lang="fr-FR" sz="1600" b="0" i="1" smtClean="0">
                                <a:latin typeface="Cambria Math" panose="02040503050406030204" pitchFamily="18" charset="0"/>
                              </a:rPr>
                              <m:t>−</m:t>
                            </m:r>
                            <m:r>
                              <m:rPr>
                                <m:sty m:val="p"/>
                              </m:rPr>
                              <a:rPr lang="fr-FR" sz="1600" i="1">
                                <a:latin typeface="Cambria Math" panose="02040503050406030204" pitchFamily="18" charset="0"/>
                              </a:rPr>
                              <m:t>k</m:t>
                            </m:r>
                            <m:d>
                              <m:dPr>
                                <m:ctrlPr>
                                  <a:rPr lang="fr-FR" sz="1600" b="0" i="1" smtClean="0">
                                    <a:latin typeface="Cambria Math" panose="02040503050406030204" pitchFamily="18" charset="0"/>
                                  </a:rPr>
                                </m:ctrlPr>
                              </m:dPr>
                              <m:e>
                                <m:r>
                                  <a:rPr lang="fr-FR" sz="1600" b="0" i="1" smtClean="0">
                                    <a:latin typeface="Cambria Math" panose="02040503050406030204" pitchFamily="18" charset="0"/>
                                  </a:rPr>
                                  <m:t>𝑥</m:t>
                                </m:r>
                                <m:r>
                                  <a:rPr lang="vi-VN" sz="1600" b="0" i="1" smtClean="0">
                                    <a:latin typeface="Cambria Math" panose="02040503050406030204" pitchFamily="18" charset="0"/>
                                  </a:rPr>
                                  <m:t> −</m:t>
                                </m:r>
                                <m:r>
                                  <a:rPr lang="fr-FR" sz="1600" b="0" i="1" smtClean="0">
                                    <a:latin typeface="Cambria Math" panose="02040503050406030204" pitchFamily="18" charset="0"/>
                                  </a:rPr>
                                  <m:t>𝑥𝑂</m:t>
                                </m:r>
                              </m:e>
                            </m:d>
                          </m:sup>
                        </m:sSup>
                      </m:den>
                    </m:f>
                  </m:oMath>
                </a14:m>
                <a:endParaRPr lang="fr-FR" sz="1600" dirty="0"/>
              </a:p>
              <a:p>
                <a:pPr marL="285750" indent="-285750">
                  <a:spcBef>
                    <a:spcPts val="1200"/>
                  </a:spcBef>
                  <a:buFont typeface="Wingdings" pitchFamily="2" charset="2"/>
                  <a:buChar char="v"/>
                </a:pPr>
                <a:r>
                  <a:rPr lang="fr-FR" sz="1600" dirty="0"/>
                  <a:t> 0 &lt; valeur normalisée &lt;1</a:t>
                </a:r>
              </a:p>
            </p:txBody>
          </p:sp>
        </mc:Choice>
        <mc:Fallback xmlns="">
          <p:sp>
            <p:nvSpPr>
              <p:cNvPr id="26" name="ZoneTexte 25">
                <a:extLst>
                  <a:ext uri="{FF2B5EF4-FFF2-40B4-BE49-F238E27FC236}">
                    <a16:creationId xmlns:a16="http://schemas.microsoft.com/office/drawing/2014/main" id="{EC3AD806-EF09-F84F-A4B2-F7E9ADE3F257}"/>
                  </a:ext>
                </a:extLst>
              </p:cNvPr>
              <p:cNvSpPr txBox="1">
                <a:spLocks noRot="1" noChangeAspect="1" noMove="1" noResize="1" noEditPoints="1" noAdjustHandles="1" noChangeArrowheads="1" noChangeShapeType="1" noTextEdit="1"/>
              </p:cNvSpPr>
              <p:nvPr/>
            </p:nvSpPr>
            <p:spPr>
              <a:xfrm>
                <a:off x="5594163" y="3240022"/>
                <a:ext cx="6594789" cy="2076338"/>
              </a:xfrm>
              <a:prstGeom prst="rect">
                <a:avLst/>
              </a:prstGeom>
              <a:blipFill>
                <a:blip r:embed="rId6"/>
                <a:stretch>
                  <a:fillRect l="-384" t="-606" b="-3030"/>
                </a:stretch>
              </a:blipFill>
            </p:spPr>
            <p:txBody>
              <a:bodyPr/>
              <a:lstStyle/>
              <a:p>
                <a:r>
                  <a:rPr lang="fr-FR">
                    <a:noFill/>
                  </a:rPr>
                  <a:t> </a:t>
                </a:r>
              </a:p>
            </p:txBody>
          </p:sp>
        </mc:Fallback>
      </mc:AlternateContent>
      <p:pic>
        <p:nvPicPr>
          <p:cNvPr id="3" name="Image 2">
            <a:extLst>
              <a:ext uri="{FF2B5EF4-FFF2-40B4-BE49-F238E27FC236}">
                <a16:creationId xmlns:a16="http://schemas.microsoft.com/office/drawing/2014/main" id="{F4D6614F-953A-6643-A4A7-A71DC3CBDF1D}"/>
              </a:ext>
            </a:extLst>
          </p:cNvPr>
          <p:cNvPicPr>
            <a:picLocks noChangeAspect="1"/>
          </p:cNvPicPr>
          <p:nvPr/>
        </p:nvPicPr>
        <p:blipFill>
          <a:blip r:embed="rId7"/>
          <a:stretch>
            <a:fillRect/>
          </a:stretch>
        </p:blipFill>
        <p:spPr>
          <a:xfrm>
            <a:off x="1361165" y="2792078"/>
            <a:ext cx="4047113" cy="2880000"/>
          </a:xfrm>
          <a:prstGeom prst="rect">
            <a:avLst/>
          </a:prstGeom>
        </p:spPr>
      </p:pic>
    </p:spTree>
    <p:extLst>
      <p:ext uri="{BB962C8B-B14F-4D97-AF65-F5344CB8AC3E}">
        <p14:creationId xmlns:p14="http://schemas.microsoft.com/office/powerpoint/2010/main" val="1073638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4" name="Picture 13">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9" name="Titre 1">
            <a:extLst>
              <a:ext uri="{FF2B5EF4-FFF2-40B4-BE49-F238E27FC236}">
                <a16:creationId xmlns:a16="http://schemas.microsoft.com/office/drawing/2014/main" id="{EC309C96-C8A8-4F4A-9F78-5B16DE7111D9}"/>
              </a:ext>
            </a:extLst>
          </p:cNvPr>
          <p:cNvSpPr>
            <a:spLocks noGrp="1"/>
          </p:cNvSpPr>
          <p:nvPr>
            <p:ph type="title"/>
          </p:nvPr>
        </p:nvSpPr>
        <p:spPr>
          <a:xfrm>
            <a:off x="838201" y="559813"/>
            <a:ext cx="10348146" cy="975937"/>
          </a:xfrm>
        </p:spPr>
        <p:txBody>
          <a:bodyPr anchor="t">
            <a:noAutofit/>
          </a:bodyPr>
          <a:lstStyle/>
          <a:p>
            <a:r>
              <a:rPr lang="fr-FR" sz="3600" dirty="0">
                <a:solidFill>
                  <a:schemeClr val="tx2"/>
                </a:solidFill>
              </a:rPr>
              <a:t>Score général avec la combinaison (X, Y, Z)</a:t>
            </a:r>
          </a:p>
        </p:txBody>
      </p:sp>
      <p:sp>
        <p:nvSpPr>
          <p:cNvPr id="4" name="Espace réservé du numéro de diapositive 3">
            <a:extLst>
              <a:ext uri="{FF2B5EF4-FFF2-40B4-BE49-F238E27FC236}">
                <a16:creationId xmlns:a16="http://schemas.microsoft.com/office/drawing/2014/main" id="{B7C798A8-FE5A-BC48-A44D-72AB8905E009}"/>
              </a:ext>
            </a:extLst>
          </p:cNvPr>
          <p:cNvSpPr>
            <a:spLocks noGrp="1"/>
          </p:cNvSpPr>
          <p:nvPr>
            <p:ph type="sldNum" sz="quarter" idx="12"/>
          </p:nvPr>
        </p:nvSpPr>
        <p:spPr/>
        <p:txBody>
          <a:bodyPr/>
          <a:lstStyle/>
          <a:p>
            <a:fld id="{73B850FF-6169-4056-8077-06FFA93A5366}" type="slidenum">
              <a:rPr lang="en-US" smtClean="0"/>
              <a:t>25</a:t>
            </a:fld>
            <a:endParaRPr lang="en-US"/>
          </a:p>
        </p:txBody>
      </p:sp>
      <p:sp>
        <p:nvSpPr>
          <p:cNvPr id="21" name="Flèche vers la droite 20">
            <a:extLst>
              <a:ext uri="{FF2B5EF4-FFF2-40B4-BE49-F238E27FC236}">
                <a16:creationId xmlns:a16="http://schemas.microsoft.com/office/drawing/2014/main" id="{EDD25241-484A-6748-9CC5-A78ED09C46F2}"/>
              </a:ext>
            </a:extLst>
          </p:cNvPr>
          <p:cNvSpPr/>
          <p:nvPr/>
        </p:nvSpPr>
        <p:spPr>
          <a:xfrm>
            <a:off x="3744098" y="2062427"/>
            <a:ext cx="4992130" cy="17519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938FDDB6-C77A-9146-B884-ADE4C48F77F3}"/>
              </a:ext>
            </a:extLst>
          </p:cNvPr>
          <p:cNvSpPr/>
          <p:nvPr/>
        </p:nvSpPr>
        <p:spPr>
          <a:xfrm>
            <a:off x="4893277" y="1739930"/>
            <a:ext cx="2693772" cy="811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Fonction : </a:t>
            </a:r>
            <a:endParaRPr lang="fr-FR" sz="1400" dirty="0"/>
          </a:p>
          <a:p>
            <a:pPr algn="ctr"/>
            <a:r>
              <a:rPr lang="fr-FR" sz="1600" dirty="0" err="1"/>
              <a:t>score_general_country</a:t>
            </a:r>
            <a:endParaRPr lang="fr-FR" sz="2000" dirty="0"/>
          </a:p>
        </p:txBody>
      </p:sp>
      <p:sp>
        <p:nvSpPr>
          <p:cNvPr id="23" name="ZoneTexte 22">
            <a:extLst>
              <a:ext uri="{FF2B5EF4-FFF2-40B4-BE49-F238E27FC236}">
                <a16:creationId xmlns:a16="http://schemas.microsoft.com/office/drawing/2014/main" id="{2D7D2376-EE8A-8E40-A6F6-7424E3E17B8E}"/>
              </a:ext>
            </a:extLst>
          </p:cNvPr>
          <p:cNvSpPr txBox="1"/>
          <p:nvPr/>
        </p:nvSpPr>
        <p:spPr>
          <a:xfrm>
            <a:off x="4072879" y="1784736"/>
            <a:ext cx="607859" cy="307777"/>
          </a:xfrm>
          <a:prstGeom prst="rect">
            <a:avLst/>
          </a:prstGeom>
          <a:noFill/>
        </p:spPr>
        <p:txBody>
          <a:bodyPr wrap="none" rtlCol="0">
            <a:spAutoFit/>
          </a:bodyPr>
          <a:lstStyle/>
          <a:p>
            <a:r>
              <a:rPr lang="fr-FR" sz="1400" dirty="0"/>
              <a:t>input</a:t>
            </a:r>
          </a:p>
        </p:txBody>
      </p:sp>
      <p:sp>
        <p:nvSpPr>
          <p:cNvPr id="24" name="ZoneTexte 23">
            <a:extLst>
              <a:ext uri="{FF2B5EF4-FFF2-40B4-BE49-F238E27FC236}">
                <a16:creationId xmlns:a16="http://schemas.microsoft.com/office/drawing/2014/main" id="{9FC4218F-B4CE-7F4D-B853-94F3B21E727B}"/>
              </a:ext>
            </a:extLst>
          </p:cNvPr>
          <p:cNvSpPr txBox="1"/>
          <p:nvPr/>
        </p:nvSpPr>
        <p:spPr>
          <a:xfrm>
            <a:off x="7771673" y="1780665"/>
            <a:ext cx="728084" cy="307777"/>
          </a:xfrm>
          <a:prstGeom prst="rect">
            <a:avLst/>
          </a:prstGeom>
          <a:noFill/>
        </p:spPr>
        <p:txBody>
          <a:bodyPr wrap="none" rtlCol="0">
            <a:spAutoFit/>
          </a:bodyPr>
          <a:lstStyle/>
          <a:p>
            <a:r>
              <a:rPr lang="fr-FR" sz="1400" dirty="0"/>
              <a:t>output</a:t>
            </a:r>
          </a:p>
        </p:txBody>
      </p:sp>
      <p:sp>
        <p:nvSpPr>
          <p:cNvPr id="25" name="Rectangle 24">
            <a:extLst>
              <a:ext uri="{FF2B5EF4-FFF2-40B4-BE49-F238E27FC236}">
                <a16:creationId xmlns:a16="http://schemas.microsoft.com/office/drawing/2014/main" id="{31D9CCEA-7EFA-8643-A327-07F294435FAD}"/>
              </a:ext>
            </a:extLst>
          </p:cNvPr>
          <p:cNvSpPr/>
          <p:nvPr/>
        </p:nvSpPr>
        <p:spPr>
          <a:xfrm>
            <a:off x="882178" y="1743689"/>
            <a:ext cx="2693772" cy="81178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fr-FR" dirty="0"/>
              <a:t>DataFrame: topics</a:t>
            </a:r>
          </a:p>
          <a:p>
            <a:r>
              <a:rPr lang="fr-FR" sz="1600" dirty="0"/>
              <a:t>coefficient: (X, Y, Z)</a:t>
            </a:r>
          </a:p>
        </p:txBody>
      </p:sp>
      <p:sp>
        <p:nvSpPr>
          <p:cNvPr id="26" name="Rectangle 25">
            <a:extLst>
              <a:ext uri="{FF2B5EF4-FFF2-40B4-BE49-F238E27FC236}">
                <a16:creationId xmlns:a16="http://schemas.microsoft.com/office/drawing/2014/main" id="{581067C0-7589-3449-AC68-59C778FDFA66}"/>
              </a:ext>
            </a:extLst>
          </p:cNvPr>
          <p:cNvSpPr/>
          <p:nvPr/>
        </p:nvSpPr>
        <p:spPr>
          <a:xfrm>
            <a:off x="8997468" y="1739929"/>
            <a:ext cx="2693772" cy="81178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600" dirty="0"/>
              <a:t>Score calculé avec (X, Y, Z)</a:t>
            </a:r>
          </a:p>
          <a:p>
            <a:pPr algn="ctr"/>
            <a:r>
              <a:rPr lang="fr-FR" sz="1200" dirty="0"/>
              <a:t>Pour touts les pays dans toutes les années</a:t>
            </a:r>
            <a:endParaRPr lang="fr-FR" sz="1400" dirty="0"/>
          </a:p>
        </p:txBody>
      </p:sp>
      <p:pic>
        <p:nvPicPr>
          <p:cNvPr id="3" name="Image 2" descr="Une image contenant texte&#10;&#10;Description générée automatiquement">
            <a:extLst>
              <a:ext uri="{FF2B5EF4-FFF2-40B4-BE49-F238E27FC236}">
                <a16:creationId xmlns:a16="http://schemas.microsoft.com/office/drawing/2014/main" id="{CC0381C3-717E-B049-8E4B-840149D09A08}"/>
              </a:ext>
            </a:extLst>
          </p:cNvPr>
          <p:cNvPicPr>
            <a:picLocks noChangeAspect="1"/>
          </p:cNvPicPr>
          <p:nvPr/>
        </p:nvPicPr>
        <p:blipFill>
          <a:blip r:embed="rId5"/>
          <a:stretch>
            <a:fillRect/>
          </a:stretch>
        </p:blipFill>
        <p:spPr>
          <a:xfrm>
            <a:off x="3370326" y="3148458"/>
            <a:ext cx="6819900" cy="1155700"/>
          </a:xfrm>
          <a:prstGeom prst="rect">
            <a:avLst/>
          </a:prstGeom>
        </p:spPr>
      </p:pic>
      <p:sp>
        <p:nvSpPr>
          <p:cNvPr id="18" name="ZoneTexte 17">
            <a:extLst>
              <a:ext uri="{FF2B5EF4-FFF2-40B4-BE49-F238E27FC236}">
                <a16:creationId xmlns:a16="http://schemas.microsoft.com/office/drawing/2014/main" id="{F1B45418-BC08-B240-A622-2645BE055BE7}"/>
              </a:ext>
            </a:extLst>
          </p:cNvPr>
          <p:cNvSpPr txBox="1"/>
          <p:nvPr/>
        </p:nvSpPr>
        <p:spPr>
          <a:xfrm>
            <a:off x="1652588" y="5214995"/>
            <a:ext cx="9701212" cy="646331"/>
          </a:xfrm>
          <a:prstGeom prst="rect">
            <a:avLst/>
          </a:prstGeom>
          <a:noFill/>
        </p:spPr>
        <p:txBody>
          <a:bodyPr wrap="square" rtlCol="0">
            <a:spAutoFit/>
          </a:bodyPr>
          <a:lstStyle/>
          <a:p>
            <a:pPr marL="285750" indent="-285750">
              <a:spcBef>
                <a:spcPts val="1200"/>
              </a:spcBef>
              <a:buFont typeface="Wingdings" pitchFamily="2" charset="2"/>
              <a:buChar char="q"/>
            </a:pPr>
            <a:r>
              <a:rPr lang="fr-FR" dirty="0"/>
              <a:t>On peut identifier des pays avec plus fort potentiel par le Score général calculé dans une année choisie ou dans une période choisie</a:t>
            </a:r>
          </a:p>
        </p:txBody>
      </p:sp>
    </p:spTree>
    <p:extLst>
      <p:ext uri="{BB962C8B-B14F-4D97-AF65-F5344CB8AC3E}">
        <p14:creationId xmlns:p14="http://schemas.microsoft.com/office/powerpoint/2010/main" val="4110876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C9AEC945-49E4-184B-965C-946006AB7E17}"/>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26</a:t>
            </a:fld>
            <a:endParaRPr lang="en-US">
              <a:solidFill>
                <a:schemeClr val="tx1">
                  <a:alpha val="60000"/>
                </a:schemeClr>
              </a:solidFill>
            </a:endParaRPr>
          </a:p>
        </p:txBody>
      </p:sp>
      <p:sp>
        <p:nvSpPr>
          <p:cNvPr id="21" name="Titre 1">
            <a:extLst>
              <a:ext uri="{FF2B5EF4-FFF2-40B4-BE49-F238E27FC236}">
                <a16:creationId xmlns:a16="http://schemas.microsoft.com/office/drawing/2014/main" id="{0535B524-30F6-074C-8690-A36C813BAF70}"/>
              </a:ext>
            </a:extLst>
          </p:cNvPr>
          <p:cNvSpPr>
            <a:spLocks noGrp="1"/>
          </p:cNvSpPr>
          <p:nvPr>
            <p:ph type="title"/>
          </p:nvPr>
        </p:nvSpPr>
        <p:spPr>
          <a:xfrm>
            <a:off x="838201" y="559813"/>
            <a:ext cx="10348146" cy="975937"/>
          </a:xfrm>
        </p:spPr>
        <p:txBody>
          <a:bodyPr anchor="t">
            <a:noAutofit/>
          </a:bodyPr>
          <a:lstStyle/>
          <a:p>
            <a:r>
              <a:rPr lang="fr-FR" sz="3200" dirty="0">
                <a:solidFill>
                  <a:schemeClr val="tx2"/>
                </a:solidFill>
              </a:rPr>
              <a:t>Evolution de score avec la combinaison (1, 1, 1) de dix meilleurs pays en 2015</a:t>
            </a:r>
          </a:p>
        </p:txBody>
      </p:sp>
      <p:sp>
        <p:nvSpPr>
          <p:cNvPr id="22" name="Flèche vers la droite 21">
            <a:extLst>
              <a:ext uri="{FF2B5EF4-FFF2-40B4-BE49-F238E27FC236}">
                <a16:creationId xmlns:a16="http://schemas.microsoft.com/office/drawing/2014/main" id="{6F24F108-24C6-094B-BF7C-ED7CCE9FA893}"/>
              </a:ext>
            </a:extLst>
          </p:cNvPr>
          <p:cNvSpPr/>
          <p:nvPr/>
        </p:nvSpPr>
        <p:spPr>
          <a:xfrm>
            <a:off x="3744098" y="2062427"/>
            <a:ext cx="4992130" cy="17519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9CCFF7AB-27E4-334B-89BB-03BD4F71013F}"/>
              </a:ext>
            </a:extLst>
          </p:cNvPr>
          <p:cNvSpPr/>
          <p:nvPr/>
        </p:nvSpPr>
        <p:spPr>
          <a:xfrm>
            <a:off x="4893277" y="1739930"/>
            <a:ext cx="2693772" cy="811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Fonction : </a:t>
            </a:r>
            <a:endParaRPr lang="fr-FR" sz="1400" dirty="0"/>
          </a:p>
          <a:p>
            <a:pPr algn="ctr"/>
            <a:r>
              <a:rPr lang="fr-FR" sz="1600" dirty="0" err="1"/>
              <a:t>lineplot_score_country</a:t>
            </a:r>
            <a:endParaRPr lang="fr-FR" sz="1600" dirty="0"/>
          </a:p>
          <a:p>
            <a:pPr algn="ctr"/>
            <a:r>
              <a:rPr lang="fr-FR" sz="1600" dirty="0" err="1"/>
              <a:t>boxplot_score_country</a:t>
            </a:r>
            <a:endParaRPr lang="fr-FR" sz="2000" dirty="0"/>
          </a:p>
        </p:txBody>
      </p:sp>
      <p:sp>
        <p:nvSpPr>
          <p:cNvPr id="24" name="ZoneTexte 23">
            <a:extLst>
              <a:ext uri="{FF2B5EF4-FFF2-40B4-BE49-F238E27FC236}">
                <a16:creationId xmlns:a16="http://schemas.microsoft.com/office/drawing/2014/main" id="{E9C0FE3F-1115-5D4D-AA55-64A7B24A9A09}"/>
              </a:ext>
            </a:extLst>
          </p:cNvPr>
          <p:cNvSpPr txBox="1"/>
          <p:nvPr/>
        </p:nvSpPr>
        <p:spPr>
          <a:xfrm>
            <a:off x="4072879" y="1784736"/>
            <a:ext cx="607859" cy="307777"/>
          </a:xfrm>
          <a:prstGeom prst="rect">
            <a:avLst/>
          </a:prstGeom>
          <a:noFill/>
        </p:spPr>
        <p:txBody>
          <a:bodyPr wrap="none" rtlCol="0">
            <a:spAutoFit/>
          </a:bodyPr>
          <a:lstStyle/>
          <a:p>
            <a:r>
              <a:rPr lang="fr-FR" sz="1400" dirty="0"/>
              <a:t>input</a:t>
            </a:r>
          </a:p>
        </p:txBody>
      </p:sp>
      <p:sp>
        <p:nvSpPr>
          <p:cNvPr id="25" name="ZoneTexte 24">
            <a:extLst>
              <a:ext uri="{FF2B5EF4-FFF2-40B4-BE49-F238E27FC236}">
                <a16:creationId xmlns:a16="http://schemas.microsoft.com/office/drawing/2014/main" id="{B51E63F8-68CA-9841-BD0C-285CE5777D02}"/>
              </a:ext>
            </a:extLst>
          </p:cNvPr>
          <p:cNvSpPr txBox="1"/>
          <p:nvPr/>
        </p:nvSpPr>
        <p:spPr>
          <a:xfrm>
            <a:off x="7771673" y="1780665"/>
            <a:ext cx="728084" cy="307777"/>
          </a:xfrm>
          <a:prstGeom prst="rect">
            <a:avLst/>
          </a:prstGeom>
          <a:noFill/>
        </p:spPr>
        <p:txBody>
          <a:bodyPr wrap="none" rtlCol="0">
            <a:spAutoFit/>
          </a:bodyPr>
          <a:lstStyle/>
          <a:p>
            <a:r>
              <a:rPr lang="fr-FR" sz="1400" dirty="0"/>
              <a:t>output</a:t>
            </a:r>
          </a:p>
        </p:txBody>
      </p:sp>
      <p:sp>
        <p:nvSpPr>
          <p:cNvPr id="26" name="Rectangle 25">
            <a:extLst>
              <a:ext uri="{FF2B5EF4-FFF2-40B4-BE49-F238E27FC236}">
                <a16:creationId xmlns:a16="http://schemas.microsoft.com/office/drawing/2014/main" id="{E692AF27-B7AF-8547-9EFA-412EFCF8A10E}"/>
              </a:ext>
            </a:extLst>
          </p:cNvPr>
          <p:cNvSpPr/>
          <p:nvPr/>
        </p:nvSpPr>
        <p:spPr>
          <a:xfrm>
            <a:off x="882178" y="1743689"/>
            <a:ext cx="2693772" cy="81178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fr-FR" sz="1600" dirty="0"/>
              <a:t>DataFrame</a:t>
            </a:r>
            <a:r>
              <a:rPr lang="fr-FR" sz="1400" dirty="0"/>
              <a:t>: score calculé avec (1, 1, 1)</a:t>
            </a:r>
          </a:p>
          <a:p>
            <a:r>
              <a:rPr lang="fr-FR" sz="1600" dirty="0"/>
              <a:t>Temps: </a:t>
            </a:r>
            <a:r>
              <a:rPr lang="fr-FR" sz="1400" dirty="0"/>
              <a:t>2015</a:t>
            </a:r>
          </a:p>
        </p:txBody>
      </p:sp>
      <p:sp>
        <p:nvSpPr>
          <p:cNvPr id="27" name="Rectangle 26">
            <a:extLst>
              <a:ext uri="{FF2B5EF4-FFF2-40B4-BE49-F238E27FC236}">
                <a16:creationId xmlns:a16="http://schemas.microsoft.com/office/drawing/2014/main" id="{0186DA34-4A6B-2148-AC25-C3062D83B543}"/>
              </a:ext>
            </a:extLst>
          </p:cNvPr>
          <p:cNvSpPr/>
          <p:nvPr/>
        </p:nvSpPr>
        <p:spPr>
          <a:xfrm>
            <a:off x="8997468" y="1739929"/>
            <a:ext cx="2693772" cy="81178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600" dirty="0"/>
              <a:t>Line plot d’évolution</a:t>
            </a:r>
          </a:p>
          <a:p>
            <a:pPr algn="ctr"/>
            <a:r>
              <a:rPr lang="fr-FR" sz="1600" dirty="0"/>
              <a:t>Box plot d’évolution</a:t>
            </a:r>
          </a:p>
        </p:txBody>
      </p:sp>
      <p:pic>
        <p:nvPicPr>
          <p:cNvPr id="3" name="Image 2">
            <a:extLst>
              <a:ext uri="{FF2B5EF4-FFF2-40B4-BE49-F238E27FC236}">
                <a16:creationId xmlns:a16="http://schemas.microsoft.com/office/drawing/2014/main" id="{24B5F6FF-EDF1-C84D-BBD1-EEB39DE64520}"/>
              </a:ext>
            </a:extLst>
          </p:cNvPr>
          <p:cNvPicPr>
            <a:picLocks noChangeAspect="1"/>
          </p:cNvPicPr>
          <p:nvPr/>
        </p:nvPicPr>
        <p:blipFill>
          <a:blip r:embed="rId5"/>
          <a:stretch>
            <a:fillRect/>
          </a:stretch>
        </p:blipFill>
        <p:spPr>
          <a:xfrm>
            <a:off x="6513770" y="2809895"/>
            <a:ext cx="4245726" cy="3736584"/>
          </a:xfrm>
          <a:prstGeom prst="rect">
            <a:avLst/>
          </a:prstGeom>
        </p:spPr>
      </p:pic>
      <p:pic>
        <p:nvPicPr>
          <p:cNvPr id="6" name="Image 5">
            <a:extLst>
              <a:ext uri="{FF2B5EF4-FFF2-40B4-BE49-F238E27FC236}">
                <a16:creationId xmlns:a16="http://schemas.microsoft.com/office/drawing/2014/main" id="{F09DA981-A3D1-AF4B-87F5-B7BE5A622E40}"/>
              </a:ext>
            </a:extLst>
          </p:cNvPr>
          <p:cNvPicPr>
            <a:picLocks noChangeAspect="1"/>
          </p:cNvPicPr>
          <p:nvPr/>
        </p:nvPicPr>
        <p:blipFill>
          <a:blip r:embed="rId6"/>
          <a:stretch>
            <a:fillRect/>
          </a:stretch>
        </p:blipFill>
        <p:spPr>
          <a:xfrm>
            <a:off x="1661423" y="3058187"/>
            <a:ext cx="4537815" cy="3240000"/>
          </a:xfrm>
          <a:prstGeom prst="rect">
            <a:avLst/>
          </a:prstGeom>
        </p:spPr>
      </p:pic>
    </p:spTree>
    <p:extLst>
      <p:ext uri="{BB962C8B-B14F-4D97-AF65-F5344CB8AC3E}">
        <p14:creationId xmlns:p14="http://schemas.microsoft.com/office/powerpoint/2010/main" val="1958228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C5DD2CAA-03B0-DF49-A241-D1F18BBF0FBC}"/>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27</a:t>
            </a:fld>
            <a:endParaRPr lang="en-US">
              <a:solidFill>
                <a:schemeClr val="tx1">
                  <a:alpha val="60000"/>
                </a:schemeClr>
              </a:solidFill>
            </a:endParaRPr>
          </a:p>
        </p:txBody>
      </p:sp>
      <p:sp>
        <p:nvSpPr>
          <p:cNvPr id="10" name="Titre 1">
            <a:extLst>
              <a:ext uri="{FF2B5EF4-FFF2-40B4-BE49-F238E27FC236}">
                <a16:creationId xmlns:a16="http://schemas.microsoft.com/office/drawing/2014/main" id="{1EA4149B-3F1E-0345-9476-CA877496FFED}"/>
              </a:ext>
            </a:extLst>
          </p:cNvPr>
          <p:cNvSpPr txBox="1">
            <a:spLocks/>
          </p:cNvSpPr>
          <p:nvPr/>
        </p:nvSpPr>
        <p:spPr>
          <a:xfrm>
            <a:off x="838201" y="559813"/>
            <a:ext cx="10348146" cy="975937"/>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r>
              <a:rPr lang="fr-FR" sz="2800" dirty="0">
                <a:solidFill>
                  <a:schemeClr val="tx2"/>
                </a:solidFill>
              </a:rPr>
              <a:t>TOP 10 pays en 2015</a:t>
            </a:r>
          </a:p>
        </p:txBody>
      </p:sp>
      <p:sp>
        <p:nvSpPr>
          <p:cNvPr id="12" name="ZoneTexte 11">
            <a:extLst>
              <a:ext uri="{FF2B5EF4-FFF2-40B4-BE49-F238E27FC236}">
                <a16:creationId xmlns:a16="http://schemas.microsoft.com/office/drawing/2014/main" id="{D011FE72-FDFE-C041-A43A-8672E3292969}"/>
              </a:ext>
            </a:extLst>
          </p:cNvPr>
          <p:cNvSpPr txBox="1"/>
          <p:nvPr/>
        </p:nvSpPr>
        <p:spPr>
          <a:xfrm>
            <a:off x="6073418" y="2534996"/>
            <a:ext cx="5956657" cy="2862322"/>
          </a:xfrm>
          <a:prstGeom prst="rect">
            <a:avLst/>
          </a:prstGeom>
          <a:noFill/>
        </p:spPr>
        <p:txBody>
          <a:bodyPr wrap="square" rtlCol="0">
            <a:spAutoFit/>
          </a:bodyPr>
          <a:lstStyle/>
          <a:p>
            <a:pPr marL="285750" indent="-285750">
              <a:buFont typeface="Wingdings" pitchFamily="2" charset="2"/>
              <a:buChar char="q"/>
            </a:pPr>
            <a:r>
              <a:rPr lang="fr-FR" dirty="0"/>
              <a:t>Score de trois groupes de critère a été calculé en 2015</a:t>
            </a:r>
          </a:p>
          <a:p>
            <a:pPr marL="285750" indent="-285750">
              <a:buFont typeface="Wingdings" pitchFamily="2" charset="2"/>
              <a:buChar char="q"/>
            </a:pPr>
            <a:endParaRPr lang="fr-FR" dirty="0"/>
          </a:p>
          <a:p>
            <a:pPr marL="285750" indent="-285750">
              <a:buFont typeface="Wingdings" pitchFamily="2" charset="2"/>
              <a:buChar char="q"/>
            </a:pPr>
            <a:endParaRPr lang="fr-FR" dirty="0"/>
          </a:p>
          <a:p>
            <a:pPr marL="285750" indent="-285750">
              <a:buFont typeface="Wingdings" pitchFamily="2" charset="2"/>
              <a:buChar char="q"/>
            </a:pPr>
            <a:r>
              <a:rPr lang="fr-FR" dirty="0"/>
              <a:t>Dix meilleurs pays en 2015 ont été identifiés en utilisant la combinaison (1, 1, 1)</a:t>
            </a:r>
          </a:p>
          <a:p>
            <a:pPr marL="285750" indent="-285750">
              <a:buFont typeface="Wingdings" pitchFamily="2" charset="2"/>
              <a:buChar char="q"/>
            </a:pPr>
            <a:endParaRPr lang="fr-FR" dirty="0"/>
          </a:p>
          <a:p>
            <a:pPr marL="285750" indent="-285750">
              <a:buFont typeface="Wingdings" pitchFamily="2" charset="2"/>
              <a:buChar char="q"/>
            </a:pPr>
            <a:endParaRPr lang="fr-FR" dirty="0"/>
          </a:p>
          <a:p>
            <a:pPr marL="285750" indent="-285750">
              <a:buFont typeface="Wingdings" pitchFamily="2" charset="2"/>
              <a:buChar char="q"/>
            </a:pPr>
            <a:r>
              <a:rPr lang="fr-FR" dirty="0"/>
              <a:t>Angleterre, Japon, Corée du Sud sont trois meilleurs pays en 2015</a:t>
            </a:r>
          </a:p>
        </p:txBody>
      </p:sp>
      <p:pic>
        <p:nvPicPr>
          <p:cNvPr id="3" name="Image 2">
            <a:extLst>
              <a:ext uri="{FF2B5EF4-FFF2-40B4-BE49-F238E27FC236}">
                <a16:creationId xmlns:a16="http://schemas.microsoft.com/office/drawing/2014/main" id="{E57A4196-8F96-5B4B-BDC2-57EA7009025F}"/>
              </a:ext>
            </a:extLst>
          </p:cNvPr>
          <p:cNvPicPr>
            <a:picLocks noChangeAspect="1"/>
          </p:cNvPicPr>
          <p:nvPr/>
        </p:nvPicPr>
        <p:blipFill>
          <a:blip r:embed="rId5"/>
          <a:stretch>
            <a:fillRect/>
          </a:stretch>
        </p:blipFill>
        <p:spPr>
          <a:xfrm>
            <a:off x="710403" y="1382238"/>
            <a:ext cx="5204138" cy="4661375"/>
          </a:xfrm>
          <a:prstGeom prst="rect">
            <a:avLst/>
          </a:prstGeom>
        </p:spPr>
      </p:pic>
    </p:spTree>
    <p:extLst>
      <p:ext uri="{BB962C8B-B14F-4D97-AF65-F5344CB8AC3E}">
        <p14:creationId xmlns:p14="http://schemas.microsoft.com/office/powerpoint/2010/main" val="3143885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E52FDC55-3E9C-7D4C-9A92-A374903B5C00}"/>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28</a:t>
            </a:fld>
            <a:endParaRPr lang="en-US">
              <a:solidFill>
                <a:schemeClr val="tx1">
                  <a:alpha val="60000"/>
                </a:schemeClr>
              </a:solidFill>
            </a:endParaRPr>
          </a:p>
        </p:txBody>
      </p:sp>
      <p:sp>
        <p:nvSpPr>
          <p:cNvPr id="10" name="Titre 1">
            <a:extLst>
              <a:ext uri="{FF2B5EF4-FFF2-40B4-BE49-F238E27FC236}">
                <a16:creationId xmlns:a16="http://schemas.microsoft.com/office/drawing/2014/main" id="{68F74EE4-9236-2046-9444-2A1359F520E6}"/>
              </a:ext>
            </a:extLst>
          </p:cNvPr>
          <p:cNvSpPr>
            <a:spLocks noGrp="1"/>
          </p:cNvSpPr>
          <p:nvPr>
            <p:ph type="title"/>
          </p:nvPr>
        </p:nvSpPr>
        <p:spPr>
          <a:xfrm>
            <a:off x="838201" y="559813"/>
            <a:ext cx="10348146" cy="975937"/>
          </a:xfrm>
        </p:spPr>
        <p:txBody>
          <a:bodyPr anchor="t">
            <a:noAutofit/>
          </a:bodyPr>
          <a:lstStyle/>
          <a:p>
            <a:r>
              <a:rPr lang="fr-FR" sz="2800" dirty="0">
                <a:solidFill>
                  <a:schemeClr val="tx2"/>
                </a:solidFill>
              </a:rPr>
              <a:t>TOP 10 pays dans la période 2005-2015</a:t>
            </a:r>
          </a:p>
        </p:txBody>
      </p:sp>
      <p:sp>
        <p:nvSpPr>
          <p:cNvPr id="7" name="ZoneTexte 6">
            <a:extLst>
              <a:ext uri="{FF2B5EF4-FFF2-40B4-BE49-F238E27FC236}">
                <a16:creationId xmlns:a16="http://schemas.microsoft.com/office/drawing/2014/main" id="{5275AF68-54DE-1745-9281-EEB3664801DD}"/>
              </a:ext>
            </a:extLst>
          </p:cNvPr>
          <p:cNvSpPr txBox="1"/>
          <p:nvPr/>
        </p:nvSpPr>
        <p:spPr>
          <a:xfrm>
            <a:off x="6094476" y="2095563"/>
            <a:ext cx="5956657" cy="3139321"/>
          </a:xfrm>
          <a:prstGeom prst="rect">
            <a:avLst/>
          </a:prstGeom>
          <a:noFill/>
        </p:spPr>
        <p:txBody>
          <a:bodyPr wrap="square" rtlCol="0">
            <a:spAutoFit/>
          </a:bodyPr>
          <a:lstStyle/>
          <a:p>
            <a:pPr marL="285750" indent="-285750">
              <a:buFont typeface="Wingdings" pitchFamily="2" charset="2"/>
              <a:buChar char="q"/>
            </a:pPr>
            <a:r>
              <a:rPr lang="fr-FR" dirty="0"/>
              <a:t> Score moyen de trois groupes de critère a été calculé entre 2005 et 2015</a:t>
            </a:r>
          </a:p>
          <a:p>
            <a:pPr marL="285750" indent="-285750">
              <a:buFont typeface="Wingdings" pitchFamily="2" charset="2"/>
              <a:buChar char="q"/>
            </a:pPr>
            <a:endParaRPr lang="fr-FR" dirty="0"/>
          </a:p>
          <a:p>
            <a:pPr marL="285750" indent="-285750">
              <a:buFont typeface="Wingdings" pitchFamily="2" charset="2"/>
              <a:buChar char="q"/>
            </a:pPr>
            <a:endParaRPr lang="fr-FR" dirty="0"/>
          </a:p>
          <a:p>
            <a:pPr marL="285750" indent="-285750">
              <a:buFont typeface="Wingdings" pitchFamily="2" charset="2"/>
              <a:buChar char="q"/>
            </a:pPr>
            <a:r>
              <a:rPr lang="fr-FR" dirty="0"/>
              <a:t>Dix meilleurs pays en période de 2005-2015 ont été identifiés en utilisant la combinaison (1, 1, 1)</a:t>
            </a:r>
          </a:p>
          <a:p>
            <a:pPr marL="285750" indent="-285750">
              <a:buFont typeface="Wingdings" pitchFamily="2" charset="2"/>
              <a:buChar char="q"/>
            </a:pPr>
            <a:endParaRPr lang="fr-FR" dirty="0"/>
          </a:p>
          <a:p>
            <a:pPr marL="285750" indent="-285750">
              <a:buFont typeface="Wingdings" pitchFamily="2" charset="2"/>
              <a:buChar char="q"/>
            </a:pPr>
            <a:endParaRPr lang="fr-FR" dirty="0"/>
          </a:p>
          <a:p>
            <a:pPr marL="285750" indent="-285750">
              <a:buFont typeface="Wingdings" pitchFamily="2" charset="2"/>
              <a:buChar char="q"/>
            </a:pPr>
            <a:r>
              <a:rPr lang="fr-FR" dirty="0"/>
              <a:t>Angleterre, Japon, Corée du Sud sont trois meilleurs pays en 2005 - 2015</a:t>
            </a:r>
          </a:p>
          <a:p>
            <a:endParaRPr lang="fr-FR" dirty="0"/>
          </a:p>
        </p:txBody>
      </p:sp>
      <p:pic>
        <p:nvPicPr>
          <p:cNvPr id="5" name="Image 4">
            <a:extLst>
              <a:ext uri="{FF2B5EF4-FFF2-40B4-BE49-F238E27FC236}">
                <a16:creationId xmlns:a16="http://schemas.microsoft.com/office/drawing/2014/main" id="{0D8850A6-4604-C84D-A7FF-A543DC7BDDFF}"/>
              </a:ext>
            </a:extLst>
          </p:cNvPr>
          <p:cNvPicPr>
            <a:picLocks noChangeAspect="1"/>
          </p:cNvPicPr>
          <p:nvPr/>
        </p:nvPicPr>
        <p:blipFill>
          <a:blip r:embed="rId5"/>
          <a:stretch>
            <a:fillRect/>
          </a:stretch>
        </p:blipFill>
        <p:spPr>
          <a:xfrm>
            <a:off x="746818" y="1535750"/>
            <a:ext cx="5209839" cy="4662000"/>
          </a:xfrm>
          <a:prstGeom prst="rect">
            <a:avLst/>
          </a:prstGeom>
        </p:spPr>
      </p:pic>
    </p:spTree>
    <p:extLst>
      <p:ext uri="{BB962C8B-B14F-4D97-AF65-F5344CB8AC3E}">
        <p14:creationId xmlns:p14="http://schemas.microsoft.com/office/powerpoint/2010/main" val="549833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re 1">
            <a:extLst>
              <a:ext uri="{FF2B5EF4-FFF2-40B4-BE49-F238E27FC236}">
                <a16:creationId xmlns:a16="http://schemas.microsoft.com/office/drawing/2014/main" id="{137D3B72-A9E3-F248-8ABE-762A4A4477B8}"/>
              </a:ext>
            </a:extLst>
          </p:cNvPr>
          <p:cNvSpPr>
            <a:spLocks noGrp="1"/>
          </p:cNvSpPr>
          <p:nvPr>
            <p:ph type="title"/>
          </p:nvPr>
        </p:nvSpPr>
        <p:spPr>
          <a:xfrm>
            <a:off x="838201" y="559813"/>
            <a:ext cx="10348146" cy="975937"/>
          </a:xfrm>
        </p:spPr>
        <p:txBody>
          <a:bodyPr anchor="t">
            <a:normAutofit/>
          </a:bodyPr>
          <a:lstStyle/>
          <a:p>
            <a:r>
              <a:rPr lang="fr-FR" sz="3600" dirty="0">
                <a:solidFill>
                  <a:schemeClr val="tx2"/>
                </a:solidFill>
              </a:rPr>
              <a:t>Fiabilité de méthode: Coefficient(X, Y, Z) </a:t>
            </a: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35925D33-BD68-3649-9385-9DF5B6657B9C}"/>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29</a:t>
            </a:fld>
            <a:endParaRPr lang="en-US">
              <a:solidFill>
                <a:schemeClr val="tx1">
                  <a:alpha val="60000"/>
                </a:schemeClr>
              </a:solidFill>
            </a:endParaRPr>
          </a:p>
        </p:txBody>
      </p:sp>
      <p:sp>
        <p:nvSpPr>
          <p:cNvPr id="5" name="ZoneTexte 4">
            <a:extLst>
              <a:ext uri="{FF2B5EF4-FFF2-40B4-BE49-F238E27FC236}">
                <a16:creationId xmlns:a16="http://schemas.microsoft.com/office/drawing/2014/main" id="{4CBE5779-2D33-5140-BEAD-5385861FDF69}"/>
              </a:ext>
            </a:extLst>
          </p:cNvPr>
          <p:cNvSpPr txBox="1"/>
          <p:nvPr/>
        </p:nvSpPr>
        <p:spPr>
          <a:xfrm>
            <a:off x="2484596" y="1380720"/>
            <a:ext cx="7400809" cy="3416320"/>
          </a:xfrm>
          <a:prstGeom prst="rect">
            <a:avLst/>
          </a:prstGeom>
          <a:noFill/>
        </p:spPr>
        <p:txBody>
          <a:bodyPr wrap="square" rtlCol="0">
            <a:spAutoFit/>
          </a:bodyPr>
          <a:lstStyle/>
          <a:p>
            <a:r>
              <a:rPr lang="fr-FR" dirty="0"/>
              <a:t>La fiabilité de cette méthode dépend:</a:t>
            </a:r>
          </a:p>
          <a:p>
            <a:pPr marL="1257300" lvl="2" indent="-342900">
              <a:buFont typeface="+mj-lt"/>
              <a:buAutoNum type="arabicPeriod"/>
            </a:pPr>
            <a:r>
              <a:rPr lang="fr-FR" dirty="0"/>
              <a:t>Les normalisations doivent être correctement effectuées</a:t>
            </a:r>
          </a:p>
          <a:p>
            <a:pPr marL="1257300" lvl="2" indent="-342900">
              <a:buFont typeface="+mj-lt"/>
              <a:buAutoNum type="arabicPeriod"/>
            </a:pPr>
            <a:endParaRPr lang="fr-FR" dirty="0"/>
          </a:p>
          <a:p>
            <a:pPr marL="1257300" lvl="2" indent="-342900">
              <a:buFont typeface="+mj-lt"/>
              <a:buAutoNum type="arabicPeriod"/>
            </a:pPr>
            <a:endParaRPr lang="fr-FR" dirty="0"/>
          </a:p>
          <a:p>
            <a:pPr marL="1257300" lvl="2" indent="-342900">
              <a:buFont typeface="+mj-lt"/>
              <a:buAutoNum type="arabicPeriod"/>
            </a:pPr>
            <a:endParaRPr lang="fr-FR" dirty="0"/>
          </a:p>
          <a:p>
            <a:pPr marL="1257300" lvl="2" indent="-342900">
              <a:buFont typeface="+mj-lt"/>
              <a:buAutoNum type="arabicPeriod"/>
            </a:pPr>
            <a:endParaRPr lang="fr-FR" dirty="0"/>
          </a:p>
          <a:p>
            <a:pPr marL="1257300" lvl="2" indent="-342900">
              <a:buFont typeface="+mj-lt"/>
              <a:buAutoNum type="arabicPeriod"/>
            </a:pPr>
            <a:endParaRPr lang="fr-FR" dirty="0"/>
          </a:p>
          <a:p>
            <a:pPr marL="1257300" lvl="2" indent="-342900">
              <a:buFont typeface="+mj-lt"/>
              <a:buAutoNum type="arabicPeriod"/>
            </a:pPr>
            <a:endParaRPr lang="fr-FR" dirty="0"/>
          </a:p>
          <a:p>
            <a:pPr marL="1257300" lvl="2" indent="-342900">
              <a:buFont typeface="+mj-lt"/>
              <a:buAutoNum type="arabicPeriod"/>
            </a:pPr>
            <a:endParaRPr lang="fr-FR" dirty="0"/>
          </a:p>
          <a:p>
            <a:pPr marL="1257300" lvl="2" indent="-342900">
              <a:buFont typeface="+mj-lt"/>
              <a:buAutoNum type="arabicPeriod"/>
            </a:pPr>
            <a:endParaRPr lang="fr-FR" dirty="0"/>
          </a:p>
          <a:p>
            <a:pPr marL="1257300" lvl="2" indent="-342900">
              <a:buFont typeface="+mj-lt"/>
              <a:buAutoNum type="arabicPeriod"/>
            </a:pPr>
            <a:r>
              <a:rPr lang="fr-FR" dirty="0"/>
              <a:t>Le choix de trois coefficients (X, Y, Z)</a:t>
            </a:r>
          </a:p>
          <a:p>
            <a:pPr lvl="2"/>
            <a:r>
              <a:rPr lang="fr-FR" dirty="0"/>
              <a:t> </a:t>
            </a:r>
          </a:p>
        </p:txBody>
      </p:sp>
      <p:pic>
        <p:nvPicPr>
          <p:cNvPr id="7" name="Image 6" descr="Une image contenant table&#10;&#10;Description générée automatiquement">
            <a:extLst>
              <a:ext uri="{FF2B5EF4-FFF2-40B4-BE49-F238E27FC236}">
                <a16:creationId xmlns:a16="http://schemas.microsoft.com/office/drawing/2014/main" id="{176767D4-CFCA-2F47-9CE9-ED52FBEDEF00}"/>
              </a:ext>
            </a:extLst>
          </p:cNvPr>
          <p:cNvPicPr>
            <a:picLocks noChangeAspect="1"/>
          </p:cNvPicPr>
          <p:nvPr/>
        </p:nvPicPr>
        <p:blipFill rotWithShape="1">
          <a:blip r:embed="rId5"/>
          <a:srcRect b="34977"/>
          <a:stretch/>
        </p:blipFill>
        <p:spPr>
          <a:xfrm>
            <a:off x="3291888" y="4678241"/>
            <a:ext cx="5023437" cy="2126562"/>
          </a:xfrm>
          <a:prstGeom prst="rect">
            <a:avLst/>
          </a:prstGeom>
        </p:spPr>
      </p:pic>
      <p:pic>
        <p:nvPicPr>
          <p:cNvPr id="12" name="Image 11">
            <a:extLst>
              <a:ext uri="{FF2B5EF4-FFF2-40B4-BE49-F238E27FC236}">
                <a16:creationId xmlns:a16="http://schemas.microsoft.com/office/drawing/2014/main" id="{E72CCD25-904E-2F4A-AE77-7FE70901E440}"/>
              </a:ext>
            </a:extLst>
          </p:cNvPr>
          <p:cNvPicPr>
            <a:picLocks noChangeAspect="1"/>
          </p:cNvPicPr>
          <p:nvPr/>
        </p:nvPicPr>
        <p:blipFill rotWithShape="1">
          <a:blip r:embed="rId6"/>
          <a:srcRect r="53192"/>
          <a:stretch/>
        </p:blipFill>
        <p:spPr>
          <a:xfrm rot="5400000">
            <a:off x="4900238" y="1320151"/>
            <a:ext cx="1816650" cy="3472936"/>
          </a:xfrm>
          <a:prstGeom prst="rect">
            <a:avLst/>
          </a:prstGeom>
        </p:spPr>
      </p:pic>
    </p:spTree>
    <p:extLst>
      <p:ext uri="{BB962C8B-B14F-4D97-AF65-F5344CB8AC3E}">
        <p14:creationId xmlns:p14="http://schemas.microsoft.com/office/powerpoint/2010/main" val="3922176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8" name="Picture 27">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re 1">
            <a:extLst>
              <a:ext uri="{FF2B5EF4-FFF2-40B4-BE49-F238E27FC236}">
                <a16:creationId xmlns:a16="http://schemas.microsoft.com/office/drawing/2014/main" id="{7E7EDB63-D199-2C4F-9F13-99591C4670EB}"/>
              </a:ext>
            </a:extLst>
          </p:cNvPr>
          <p:cNvSpPr>
            <a:spLocks noGrp="1"/>
          </p:cNvSpPr>
          <p:nvPr>
            <p:ph type="title"/>
          </p:nvPr>
        </p:nvSpPr>
        <p:spPr>
          <a:xfrm>
            <a:off x="838201" y="559813"/>
            <a:ext cx="10348146" cy="975937"/>
          </a:xfrm>
        </p:spPr>
        <p:txBody>
          <a:bodyPr anchor="t">
            <a:normAutofit/>
          </a:bodyPr>
          <a:lstStyle/>
          <a:p>
            <a:r>
              <a:rPr lang="fr-FR" dirty="0">
                <a:solidFill>
                  <a:schemeClr val="tx2"/>
                </a:solidFill>
              </a:rPr>
              <a:t>Contexte</a:t>
            </a:r>
          </a:p>
        </p:txBody>
      </p:sp>
      <p:pic>
        <p:nvPicPr>
          <p:cNvPr id="30" name="Picture 29">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FAC3667F-D3E4-FC4A-9DA9-3A2ACBEDD04B}"/>
              </a:ext>
            </a:extLst>
          </p:cNvPr>
          <p:cNvPicPr>
            <a:picLocks noChangeAspect="1"/>
          </p:cNvPicPr>
          <p:nvPr/>
        </p:nvPicPr>
        <p:blipFill>
          <a:blip r:embed="rId5"/>
          <a:stretch>
            <a:fillRect/>
          </a:stretch>
        </p:blipFill>
        <p:spPr>
          <a:xfrm>
            <a:off x="4121886" y="3217294"/>
            <a:ext cx="4254097" cy="1553083"/>
          </a:xfrm>
          <a:prstGeom prst="rect">
            <a:avLst/>
          </a:prstGeom>
        </p:spPr>
      </p:pic>
      <p:sp>
        <p:nvSpPr>
          <p:cNvPr id="22" name="ZoneTexte 21">
            <a:extLst>
              <a:ext uri="{FF2B5EF4-FFF2-40B4-BE49-F238E27FC236}">
                <a16:creationId xmlns:a16="http://schemas.microsoft.com/office/drawing/2014/main" id="{BB1E012D-6DE4-4440-A7D4-07BEF56B735B}"/>
              </a:ext>
            </a:extLst>
          </p:cNvPr>
          <p:cNvSpPr txBox="1"/>
          <p:nvPr/>
        </p:nvSpPr>
        <p:spPr>
          <a:xfrm>
            <a:off x="2014538" y="1674674"/>
            <a:ext cx="10044112" cy="5016758"/>
          </a:xfrm>
          <a:prstGeom prst="rect">
            <a:avLst/>
          </a:prstGeom>
          <a:noFill/>
        </p:spPr>
        <p:txBody>
          <a:bodyPr wrap="square" rtlCol="0">
            <a:spAutoFit/>
          </a:bodyPr>
          <a:lstStyle/>
          <a:p>
            <a:pPr marL="285750" indent="-285750">
              <a:buFont typeface="Wingdings" pitchFamily="2" charset="2"/>
              <a:buChar char="q"/>
            </a:pPr>
            <a:r>
              <a:rPr lang="fr-FR" sz="2000" dirty="0">
                <a:solidFill>
                  <a:schemeClr val="tx2"/>
                </a:solidFill>
              </a:rPr>
              <a:t>Entreprise: </a:t>
            </a:r>
            <a:r>
              <a:rPr lang="fr-FR" sz="2000" dirty="0" err="1">
                <a:solidFill>
                  <a:schemeClr val="tx2"/>
                </a:solidFill>
              </a:rPr>
              <a:t>academy</a:t>
            </a:r>
            <a:r>
              <a:rPr lang="fr-FR" sz="2000" dirty="0">
                <a:solidFill>
                  <a:schemeClr val="tx2"/>
                </a:solidFill>
              </a:rPr>
              <a:t> – start-up de la </a:t>
            </a:r>
            <a:r>
              <a:rPr lang="fr-FR" sz="2000" dirty="0" err="1">
                <a:solidFill>
                  <a:schemeClr val="tx2"/>
                </a:solidFill>
              </a:rPr>
              <a:t>EdTech</a:t>
            </a:r>
            <a:endParaRPr lang="fr-FR" sz="2000" dirty="0">
              <a:solidFill>
                <a:schemeClr val="tx2"/>
              </a:solidFill>
            </a:endParaRPr>
          </a:p>
          <a:p>
            <a:pPr marL="285750" indent="-285750">
              <a:buFont typeface="Wingdings" pitchFamily="2" charset="2"/>
              <a:buChar char="q"/>
            </a:pPr>
            <a:endParaRPr lang="fr-FR" sz="2000" dirty="0">
              <a:solidFill>
                <a:schemeClr val="tx2"/>
              </a:solidFill>
            </a:endParaRPr>
          </a:p>
          <a:p>
            <a:pPr marL="285750" indent="-285750">
              <a:buFont typeface="Wingdings" pitchFamily="2" charset="2"/>
              <a:buChar char="q"/>
            </a:pPr>
            <a:r>
              <a:rPr lang="fr-FR" sz="2000" dirty="0">
                <a:solidFill>
                  <a:schemeClr val="tx2"/>
                </a:solidFill>
              </a:rPr>
              <a:t>Projet: expansion à l’international</a:t>
            </a:r>
          </a:p>
          <a:p>
            <a:pPr marL="285750" indent="-285750">
              <a:buFont typeface="Wingdings" pitchFamily="2" charset="2"/>
              <a:buChar char="q"/>
            </a:pPr>
            <a:endParaRPr lang="fr-FR" sz="2000" dirty="0">
              <a:solidFill>
                <a:schemeClr val="tx2"/>
              </a:solidFill>
            </a:endParaRPr>
          </a:p>
          <a:p>
            <a:pPr marL="285750" indent="-285750">
              <a:buFont typeface="Wingdings" pitchFamily="2" charset="2"/>
              <a:buChar char="q"/>
            </a:pPr>
            <a:r>
              <a:rPr lang="fr-FR" sz="2000" dirty="0">
                <a:solidFill>
                  <a:schemeClr val="tx2"/>
                </a:solidFill>
              </a:rPr>
              <a:t>Données:</a:t>
            </a:r>
          </a:p>
          <a:p>
            <a:pPr marL="285750" indent="-285750">
              <a:buFont typeface="Wingdings" pitchFamily="2" charset="2"/>
              <a:buChar char="q"/>
            </a:pPr>
            <a:endParaRPr lang="fr-FR" sz="2000" dirty="0">
              <a:solidFill>
                <a:schemeClr val="tx2"/>
              </a:solidFill>
            </a:endParaRPr>
          </a:p>
          <a:p>
            <a:pPr marL="285750" indent="-285750">
              <a:buFont typeface="Wingdings" pitchFamily="2" charset="2"/>
              <a:buChar char="q"/>
            </a:pPr>
            <a:endParaRPr lang="fr-FR" sz="2000" dirty="0">
              <a:solidFill>
                <a:schemeClr val="tx2"/>
              </a:solidFill>
            </a:endParaRPr>
          </a:p>
          <a:p>
            <a:pPr marL="285750" indent="-285750">
              <a:buFont typeface="Wingdings" pitchFamily="2" charset="2"/>
              <a:buChar char="q"/>
            </a:pPr>
            <a:endParaRPr lang="fr-FR" sz="2000" dirty="0">
              <a:solidFill>
                <a:schemeClr val="tx2"/>
              </a:solidFill>
            </a:endParaRPr>
          </a:p>
          <a:p>
            <a:pPr marL="285750" indent="-285750">
              <a:buFont typeface="Wingdings" pitchFamily="2" charset="2"/>
              <a:buChar char="q"/>
            </a:pPr>
            <a:endParaRPr lang="fr-FR" sz="2000" dirty="0">
              <a:solidFill>
                <a:schemeClr val="tx2"/>
              </a:solidFill>
            </a:endParaRPr>
          </a:p>
          <a:p>
            <a:pPr marL="285750" indent="-285750">
              <a:buFont typeface="Wingdings" pitchFamily="2" charset="2"/>
              <a:buChar char="q"/>
            </a:pPr>
            <a:endParaRPr lang="fr-FR" sz="2000" dirty="0">
              <a:solidFill>
                <a:schemeClr val="tx2"/>
              </a:solidFill>
            </a:endParaRPr>
          </a:p>
          <a:p>
            <a:pPr marL="285750" indent="-285750">
              <a:buFont typeface="Wingdings" pitchFamily="2" charset="2"/>
              <a:buChar char="q"/>
            </a:pPr>
            <a:endParaRPr lang="fr-FR" sz="2000" dirty="0">
              <a:solidFill>
                <a:schemeClr val="tx2"/>
              </a:solidFill>
            </a:endParaRPr>
          </a:p>
          <a:p>
            <a:pPr marL="285750" indent="-285750">
              <a:buFont typeface="Wingdings" pitchFamily="2" charset="2"/>
              <a:buChar char="q"/>
            </a:pPr>
            <a:r>
              <a:rPr lang="fr-FR" sz="2000" dirty="0">
                <a:solidFill>
                  <a:schemeClr val="tx2"/>
                </a:solidFill>
              </a:rPr>
              <a:t>Objectifs:</a:t>
            </a:r>
          </a:p>
          <a:p>
            <a:pPr marL="1257300" lvl="2" indent="-342900">
              <a:buFont typeface="+mj-lt"/>
              <a:buAutoNum type="arabicPeriod"/>
            </a:pPr>
            <a:r>
              <a:rPr lang="fr-FR" sz="1600" dirty="0">
                <a:solidFill>
                  <a:srgbClr val="000000"/>
                </a:solidFill>
                <a:latin typeface="Montserrat" pitchFamily="2" charset="77"/>
              </a:rPr>
              <a:t>Valider la qualité des données</a:t>
            </a:r>
          </a:p>
          <a:p>
            <a:pPr marL="1257300" lvl="2" indent="-342900">
              <a:buFont typeface="+mj-lt"/>
              <a:buAutoNum type="arabicPeriod"/>
            </a:pPr>
            <a:r>
              <a:rPr lang="fr-FR" sz="1600" dirty="0">
                <a:solidFill>
                  <a:srgbClr val="000000"/>
                </a:solidFill>
                <a:latin typeface="Montserrat" pitchFamily="2" charset="77"/>
              </a:rPr>
              <a:t>Décrire les données</a:t>
            </a:r>
          </a:p>
          <a:p>
            <a:pPr marL="1257300" lvl="2" indent="-342900">
              <a:buFont typeface="+mj-lt"/>
              <a:buAutoNum type="arabicPeriod"/>
            </a:pPr>
            <a:r>
              <a:rPr lang="fr-FR" sz="1600" dirty="0">
                <a:solidFill>
                  <a:srgbClr val="000000"/>
                </a:solidFill>
                <a:latin typeface="Montserrat" pitchFamily="2" charset="77"/>
              </a:rPr>
              <a:t>Sélectionner les critères pertinents </a:t>
            </a:r>
          </a:p>
          <a:p>
            <a:pPr marL="1257300" lvl="2" indent="-342900">
              <a:buFont typeface="+mj-lt"/>
              <a:buAutoNum type="arabicPeriod"/>
            </a:pPr>
            <a:r>
              <a:rPr lang="fr-FR" sz="1600" dirty="0">
                <a:solidFill>
                  <a:srgbClr val="000000"/>
                </a:solidFill>
                <a:latin typeface="Montserrat" pitchFamily="2" charset="77"/>
              </a:rPr>
              <a:t>Identifier les pays avec un fort potentiel de clients pour nos services </a:t>
            </a:r>
          </a:p>
          <a:p>
            <a:pPr marL="1257300" lvl="2" indent="-342900">
              <a:buFont typeface="+mj-lt"/>
              <a:buAutoNum type="arabicPeriod"/>
            </a:pPr>
            <a:r>
              <a:rPr lang="fr-FR" sz="1600" dirty="0">
                <a:solidFill>
                  <a:srgbClr val="000000"/>
                </a:solidFill>
                <a:latin typeface="Montserrat" pitchFamily="2" charset="77"/>
              </a:rPr>
              <a:t>Choisir les pays dans lesquels l'entreprise doit opérer en priorité</a:t>
            </a:r>
            <a:endParaRPr lang="fr-FR" sz="2000" dirty="0">
              <a:solidFill>
                <a:schemeClr val="tx2"/>
              </a:solidFill>
            </a:endParaRPr>
          </a:p>
        </p:txBody>
      </p:sp>
      <p:sp>
        <p:nvSpPr>
          <p:cNvPr id="23" name="Espace réservé du numéro de diapositive 22">
            <a:extLst>
              <a:ext uri="{FF2B5EF4-FFF2-40B4-BE49-F238E27FC236}">
                <a16:creationId xmlns:a16="http://schemas.microsoft.com/office/drawing/2014/main" id="{DEBD4037-C68A-1044-BFAC-5974D214D89C}"/>
              </a:ext>
            </a:extLst>
          </p:cNvPr>
          <p:cNvSpPr>
            <a:spLocks noGrp="1"/>
          </p:cNvSpPr>
          <p:nvPr>
            <p:ph type="sldNum" sz="quarter" idx="12"/>
          </p:nvPr>
        </p:nvSpPr>
        <p:spPr>
          <a:xfrm>
            <a:off x="9712410" y="6324600"/>
            <a:ext cx="1641389" cy="365125"/>
          </a:xfrm>
        </p:spPr>
        <p:txBody>
          <a:bodyPr/>
          <a:lstStyle/>
          <a:p>
            <a:fld id="{73B850FF-6169-4056-8077-06FFA93A5366}" type="slidenum">
              <a:rPr lang="en-US" smtClean="0"/>
              <a:t>3</a:t>
            </a:fld>
            <a:endParaRPr lang="en-US" dirty="0"/>
          </a:p>
        </p:txBody>
      </p:sp>
    </p:spTree>
    <p:extLst>
      <p:ext uri="{BB962C8B-B14F-4D97-AF65-F5344CB8AC3E}">
        <p14:creationId xmlns:p14="http://schemas.microsoft.com/office/powerpoint/2010/main" val="3112987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ABF93DAB-1A09-7041-934D-E63B6DC5958D}"/>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30</a:t>
            </a:fld>
            <a:endParaRPr lang="en-US">
              <a:solidFill>
                <a:schemeClr val="tx1">
                  <a:alpha val="60000"/>
                </a:schemeClr>
              </a:solidFill>
            </a:endParaRPr>
          </a:p>
        </p:txBody>
      </p:sp>
      <p:sp>
        <p:nvSpPr>
          <p:cNvPr id="28" name="Titre 1">
            <a:extLst>
              <a:ext uri="{FF2B5EF4-FFF2-40B4-BE49-F238E27FC236}">
                <a16:creationId xmlns:a16="http://schemas.microsoft.com/office/drawing/2014/main" id="{8321847A-7FC7-164A-A777-A33576D3A44A}"/>
              </a:ext>
            </a:extLst>
          </p:cNvPr>
          <p:cNvSpPr>
            <a:spLocks noGrp="1"/>
          </p:cNvSpPr>
          <p:nvPr>
            <p:ph type="title"/>
          </p:nvPr>
        </p:nvSpPr>
        <p:spPr>
          <a:xfrm>
            <a:off x="685800" y="292168"/>
            <a:ext cx="10348146" cy="993707"/>
          </a:xfrm>
        </p:spPr>
        <p:txBody>
          <a:bodyPr anchor="t">
            <a:normAutofit/>
          </a:bodyPr>
          <a:lstStyle/>
          <a:p>
            <a:r>
              <a:rPr lang="fr-FR" dirty="0">
                <a:solidFill>
                  <a:schemeClr val="tx2"/>
                </a:solidFill>
              </a:rPr>
              <a:t>Plan de présentation</a:t>
            </a:r>
          </a:p>
        </p:txBody>
      </p:sp>
      <p:grpSp>
        <p:nvGrpSpPr>
          <p:cNvPr id="29" name="Groupe 28">
            <a:extLst>
              <a:ext uri="{FF2B5EF4-FFF2-40B4-BE49-F238E27FC236}">
                <a16:creationId xmlns:a16="http://schemas.microsoft.com/office/drawing/2014/main" id="{3D6309B4-9E69-C94D-8C51-64F5919E0396}"/>
              </a:ext>
            </a:extLst>
          </p:cNvPr>
          <p:cNvGrpSpPr>
            <a:grpSpLocks noChangeAspect="1"/>
          </p:cNvGrpSpPr>
          <p:nvPr/>
        </p:nvGrpSpPr>
        <p:grpSpPr>
          <a:xfrm>
            <a:off x="1458098" y="1754725"/>
            <a:ext cx="7317527" cy="4320000"/>
            <a:chOff x="1966770" y="2006868"/>
            <a:chExt cx="6092410" cy="3596736"/>
          </a:xfrm>
          <a:solidFill>
            <a:schemeClr val="accent5">
              <a:lumMod val="40000"/>
              <a:lumOff val="60000"/>
            </a:schemeClr>
          </a:solidFill>
        </p:grpSpPr>
        <p:sp>
          <p:nvSpPr>
            <p:cNvPr id="30" name="Forme libre 29">
              <a:extLst>
                <a:ext uri="{FF2B5EF4-FFF2-40B4-BE49-F238E27FC236}">
                  <a16:creationId xmlns:a16="http://schemas.microsoft.com/office/drawing/2014/main" id="{3A6D99B1-B243-374C-87A6-ADD007937F0F}"/>
                </a:ext>
              </a:extLst>
            </p:cNvPr>
            <p:cNvSpPr/>
            <p:nvPr/>
          </p:nvSpPr>
          <p:spPr>
            <a:xfrm rot="21600000">
              <a:off x="2171338" y="2006868"/>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kern="1200"/>
                <a:t>Contexte</a:t>
              </a:r>
              <a:endParaRPr lang="en-US" kern="1200"/>
            </a:p>
          </p:txBody>
        </p:sp>
        <p:sp>
          <p:nvSpPr>
            <p:cNvPr id="31" name="Ellipse 30">
              <a:extLst>
                <a:ext uri="{FF2B5EF4-FFF2-40B4-BE49-F238E27FC236}">
                  <a16:creationId xmlns:a16="http://schemas.microsoft.com/office/drawing/2014/main" id="{AB378F0E-5392-6B49-BD56-E4F26B93AD5B}"/>
                </a:ext>
              </a:extLst>
            </p:cNvPr>
            <p:cNvSpPr/>
            <p:nvPr/>
          </p:nvSpPr>
          <p:spPr>
            <a:xfrm>
              <a:off x="1966770" y="2006869"/>
              <a:ext cx="409136" cy="409136"/>
            </a:xfrm>
            <a:prstGeom prst="ellipse">
              <a:avLst/>
            </a:prstGeom>
            <a:grpFill/>
          </p:spPr>
          <p:style>
            <a:lnRef idx="0">
              <a:schemeClr val="lt1">
                <a:hueOff val="0"/>
                <a:satOff val="0"/>
                <a:lumOff val="0"/>
                <a:alphaOff val="0"/>
              </a:schemeClr>
            </a:lnRef>
            <a:fillRef idx="1">
              <a:schemeClr val="accent5">
                <a:tint val="50000"/>
                <a:hueOff val="0"/>
                <a:satOff val="0"/>
                <a:lumOff val="0"/>
                <a:alphaOff val="0"/>
              </a:schemeClr>
            </a:fillRef>
            <a:effectRef idx="3">
              <a:schemeClr val="accent5">
                <a:tint val="50000"/>
                <a:hueOff val="0"/>
                <a:satOff val="0"/>
                <a:lumOff val="0"/>
                <a:alphaOff val="0"/>
              </a:schemeClr>
            </a:effectRef>
            <a:fontRef idx="minor">
              <a:schemeClr val="lt1">
                <a:hueOff val="0"/>
                <a:satOff val="0"/>
                <a:lumOff val="0"/>
                <a:alphaOff val="0"/>
              </a:schemeClr>
            </a:fontRef>
          </p:style>
          <p:txBody>
            <a:bodyPr/>
            <a:lstStyle/>
            <a:p>
              <a:endParaRPr lang="fr-FR" sz="2000" dirty="0"/>
            </a:p>
          </p:txBody>
        </p:sp>
        <p:sp>
          <p:nvSpPr>
            <p:cNvPr id="32" name="Forme libre 31">
              <a:extLst>
                <a:ext uri="{FF2B5EF4-FFF2-40B4-BE49-F238E27FC236}">
                  <a16:creationId xmlns:a16="http://schemas.microsoft.com/office/drawing/2014/main" id="{7C7B6A5E-A076-6842-BB4E-8412813623C7}"/>
                </a:ext>
              </a:extLst>
            </p:cNvPr>
            <p:cNvSpPr/>
            <p:nvPr/>
          </p:nvSpPr>
          <p:spPr>
            <a:xfrm rot="21600000">
              <a:off x="2171338" y="2538135"/>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250685"/>
                <a:satOff val="87"/>
                <a:lumOff val="-1177"/>
                <a:alphaOff val="0"/>
              </a:schemeClr>
            </a:fillRef>
            <a:effectRef idx="3">
              <a:schemeClr val="accent5">
                <a:hueOff val="-250685"/>
                <a:satOff val="87"/>
                <a:lumOff val="-1177"/>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kern="1200" dirty="0"/>
                <a:t>Jeu de données</a:t>
              </a:r>
              <a:endParaRPr lang="en-US" kern="1200" dirty="0"/>
            </a:p>
          </p:txBody>
        </p:sp>
        <p:sp>
          <p:nvSpPr>
            <p:cNvPr id="33" name="Ellipse 32">
              <a:extLst>
                <a:ext uri="{FF2B5EF4-FFF2-40B4-BE49-F238E27FC236}">
                  <a16:creationId xmlns:a16="http://schemas.microsoft.com/office/drawing/2014/main" id="{52CE3080-A52D-8346-B23D-CA3326454E47}"/>
                </a:ext>
              </a:extLst>
            </p:cNvPr>
            <p:cNvSpPr/>
            <p:nvPr/>
          </p:nvSpPr>
          <p:spPr>
            <a:xfrm>
              <a:off x="1966770" y="2538136"/>
              <a:ext cx="409136" cy="409136"/>
            </a:xfrm>
            <a:prstGeom prst="ellipse">
              <a:avLst/>
            </a:prstGeom>
            <a:grpFill/>
          </p:spPr>
          <p:style>
            <a:lnRef idx="0">
              <a:schemeClr val="lt1">
                <a:hueOff val="0"/>
                <a:satOff val="0"/>
                <a:lumOff val="0"/>
                <a:alphaOff val="0"/>
              </a:schemeClr>
            </a:lnRef>
            <a:fillRef idx="1">
              <a:schemeClr val="accent5">
                <a:tint val="50000"/>
                <a:hueOff val="-306284"/>
                <a:satOff val="-1807"/>
                <a:lumOff val="-308"/>
                <a:alphaOff val="0"/>
              </a:schemeClr>
            </a:fillRef>
            <a:effectRef idx="3">
              <a:schemeClr val="accent5">
                <a:tint val="50000"/>
                <a:hueOff val="-306284"/>
                <a:satOff val="-1807"/>
                <a:lumOff val="-308"/>
                <a:alphaOff val="0"/>
              </a:schemeClr>
            </a:effectRef>
            <a:fontRef idx="minor">
              <a:schemeClr val="lt1">
                <a:hueOff val="0"/>
                <a:satOff val="0"/>
                <a:lumOff val="0"/>
                <a:alphaOff val="0"/>
              </a:schemeClr>
            </a:fontRef>
          </p:style>
          <p:txBody>
            <a:bodyPr/>
            <a:lstStyle/>
            <a:p>
              <a:endParaRPr lang="fr-FR"/>
            </a:p>
          </p:txBody>
        </p:sp>
        <p:sp>
          <p:nvSpPr>
            <p:cNvPr id="34" name="Forme libre 33">
              <a:extLst>
                <a:ext uri="{FF2B5EF4-FFF2-40B4-BE49-F238E27FC236}">
                  <a16:creationId xmlns:a16="http://schemas.microsoft.com/office/drawing/2014/main" id="{80FE4832-CF58-D548-AEF1-7F95C750FB81}"/>
                </a:ext>
              </a:extLst>
            </p:cNvPr>
            <p:cNvSpPr/>
            <p:nvPr/>
          </p:nvSpPr>
          <p:spPr>
            <a:xfrm rot="21600000">
              <a:off x="2171338" y="3069401"/>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501371"/>
                <a:satOff val="174"/>
                <a:lumOff val="-2353"/>
                <a:alphaOff val="0"/>
              </a:schemeClr>
            </a:fillRef>
            <a:effectRef idx="3">
              <a:schemeClr val="accent5">
                <a:hueOff val="-501371"/>
                <a:satOff val="174"/>
                <a:lumOff val="-2353"/>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dirty="0"/>
                <a:t>Critères pertinents</a:t>
              </a:r>
              <a:endParaRPr lang="en-US" kern="1200" dirty="0"/>
            </a:p>
          </p:txBody>
        </p:sp>
        <p:sp>
          <p:nvSpPr>
            <p:cNvPr id="35" name="Ellipse 34">
              <a:extLst>
                <a:ext uri="{FF2B5EF4-FFF2-40B4-BE49-F238E27FC236}">
                  <a16:creationId xmlns:a16="http://schemas.microsoft.com/office/drawing/2014/main" id="{4A8E5042-CF97-C94A-B61E-9A93DABEA02D}"/>
                </a:ext>
              </a:extLst>
            </p:cNvPr>
            <p:cNvSpPr/>
            <p:nvPr/>
          </p:nvSpPr>
          <p:spPr>
            <a:xfrm>
              <a:off x="1966770" y="3069402"/>
              <a:ext cx="409136" cy="409136"/>
            </a:xfrm>
            <a:prstGeom prst="ellipse">
              <a:avLst/>
            </a:prstGeom>
            <a:grpFill/>
          </p:spPr>
          <p:style>
            <a:lnRef idx="0">
              <a:schemeClr val="lt1">
                <a:hueOff val="0"/>
                <a:satOff val="0"/>
                <a:lumOff val="0"/>
                <a:alphaOff val="0"/>
              </a:schemeClr>
            </a:lnRef>
            <a:fillRef idx="1">
              <a:schemeClr val="accent5">
                <a:tint val="50000"/>
                <a:hueOff val="-612567"/>
                <a:satOff val="-3614"/>
                <a:lumOff val="-616"/>
                <a:alphaOff val="0"/>
              </a:schemeClr>
            </a:fillRef>
            <a:effectRef idx="3">
              <a:schemeClr val="accent5">
                <a:tint val="50000"/>
                <a:hueOff val="-612567"/>
                <a:satOff val="-3614"/>
                <a:lumOff val="-616"/>
                <a:alphaOff val="0"/>
              </a:schemeClr>
            </a:effectRef>
            <a:fontRef idx="minor">
              <a:schemeClr val="lt1">
                <a:hueOff val="0"/>
                <a:satOff val="0"/>
                <a:lumOff val="0"/>
                <a:alphaOff val="0"/>
              </a:schemeClr>
            </a:fontRef>
          </p:style>
          <p:txBody>
            <a:bodyPr/>
            <a:lstStyle/>
            <a:p>
              <a:endParaRPr lang="fr-FR"/>
            </a:p>
          </p:txBody>
        </p:sp>
        <p:sp>
          <p:nvSpPr>
            <p:cNvPr id="36" name="Forme libre 35">
              <a:extLst>
                <a:ext uri="{FF2B5EF4-FFF2-40B4-BE49-F238E27FC236}">
                  <a16:creationId xmlns:a16="http://schemas.microsoft.com/office/drawing/2014/main" id="{5FABBD81-3E1D-6C42-AD4B-F14F255C2200}"/>
                </a:ext>
              </a:extLst>
            </p:cNvPr>
            <p:cNvSpPr/>
            <p:nvPr/>
          </p:nvSpPr>
          <p:spPr>
            <a:xfrm rot="21600000">
              <a:off x="2171338" y="3600667"/>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752056"/>
                <a:satOff val="261"/>
                <a:lumOff val="-3530"/>
                <a:alphaOff val="0"/>
              </a:schemeClr>
            </a:fillRef>
            <a:effectRef idx="3">
              <a:schemeClr val="accent5">
                <a:hueOff val="-752056"/>
                <a:satOff val="261"/>
                <a:lumOff val="-3530"/>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kern="1200" dirty="0"/>
                <a:t>Classement par </a:t>
              </a:r>
              <a:r>
                <a:rPr lang="fr-FR" dirty="0"/>
                <a:t>indicateur</a:t>
              </a:r>
              <a:endParaRPr lang="en-US" kern="1200" dirty="0"/>
            </a:p>
          </p:txBody>
        </p:sp>
        <p:sp>
          <p:nvSpPr>
            <p:cNvPr id="37" name="Ellipse 36">
              <a:extLst>
                <a:ext uri="{FF2B5EF4-FFF2-40B4-BE49-F238E27FC236}">
                  <a16:creationId xmlns:a16="http://schemas.microsoft.com/office/drawing/2014/main" id="{D5E168DB-88A5-9448-814A-3EB81EF1C108}"/>
                </a:ext>
              </a:extLst>
            </p:cNvPr>
            <p:cNvSpPr/>
            <p:nvPr/>
          </p:nvSpPr>
          <p:spPr>
            <a:xfrm>
              <a:off x="1966770" y="3600668"/>
              <a:ext cx="409136" cy="409136"/>
            </a:xfrm>
            <a:prstGeom prst="ellipse">
              <a:avLst/>
            </a:prstGeom>
            <a:grpFill/>
          </p:spPr>
          <p:style>
            <a:lnRef idx="0">
              <a:schemeClr val="lt1">
                <a:hueOff val="0"/>
                <a:satOff val="0"/>
                <a:lumOff val="0"/>
                <a:alphaOff val="0"/>
              </a:schemeClr>
            </a:lnRef>
            <a:fillRef idx="1">
              <a:schemeClr val="accent5">
                <a:tint val="50000"/>
                <a:hueOff val="-918851"/>
                <a:satOff val="-5421"/>
                <a:lumOff val="-924"/>
                <a:alphaOff val="0"/>
              </a:schemeClr>
            </a:fillRef>
            <a:effectRef idx="3">
              <a:schemeClr val="accent5">
                <a:tint val="50000"/>
                <a:hueOff val="-918851"/>
                <a:satOff val="-5421"/>
                <a:lumOff val="-924"/>
                <a:alphaOff val="0"/>
              </a:schemeClr>
            </a:effectRef>
            <a:fontRef idx="minor">
              <a:schemeClr val="lt1">
                <a:hueOff val="0"/>
                <a:satOff val="0"/>
                <a:lumOff val="0"/>
                <a:alphaOff val="0"/>
              </a:schemeClr>
            </a:fontRef>
          </p:style>
          <p:txBody>
            <a:bodyPr/>
            <a:lstStyle/>
            <a:p>
              <a:endParaRPr lang="fr-FR"/>
            </a:p>
          </p:txBody>
        </p:sp>
        <p:sp>
          <p:nvSpPr>
            <p:cNvPr id="38" name="Forme libre 37">
              <a:extLst>
                <a:ext uri="{FF2B5EF4-FFF2-40B4-BE49-F238E27FC236}">
                  <a16:creationId xmlns:a16="http://schemas.microsoft.com/office/drawing/2014/main" id="{CDFE45D1-71FC-C44B-96B4-65072F6DB5DB}"/>
                </a:ext>
              </a:extLst>
            </p:cNvPr>
            <p:cNvSpPr/>
            <p:nvPr/>
          </p:nvSpPr>
          <p:spPr>
            <a:xfrm rot="21600000">
              <a:off x="2171338" y="4131934"/>
              <a:ext cx="5887842" cy="409137"/>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1002741"/>
                <a:satOff val="347"/>
                <a:lumOff val="-4707"/>
                <a:alphaOff val="0"/>
              </a:schemeClr>
            </a:fillRef>
            <a:effectRef idx="3">
              <a:schemeClr val="accent5">
                <a:hueOff val="-1002741"/>
                <a:satOff val="347"/>
                <a:lumOff val="-4707"/>
                <a:alphaOff val="0"/>
              </a:schemeClr>
            </a:effectRef>
            <a:fontRef idx="minor">
              <a:schemeClr val="lt1"/>
            </a:fontRef>
          </p:style>
          <p:txBody>
            <a:bodyPr spcFirstLastPara="0" vert="horz" wrap="square" lIns="282702" tIns="60961" rIns="113792" bIns="60960" numCol="1" spcCol="1270" anchor="ctr" anchorCtr="0">
              <a:noAutofit/>
            </a:bodyPr>
            <a:lstStyle/>
            <a:p>
              <a:pPr marL="0" lvl="0" indent="0" defTabSz="711200">
                <a:lnSpc>
                  <a:spcPct val="90000"/>
                </a:lnSpc>
                <a:spcBef>
                  <a:spcPct val="0"/>
                </a:spcBef>
                <a:spcAft>
                  <a:spcPct val="35000"/>
                </a:spcAft>
                <a:buNone/>
              </a:pPr>
              <a:r>
                <a:rPr lang="fr-FR" kern="1200" dirty="0"/>
                <a:t>Classement </a:t>
              </a:r>
              <a:r>
                <a:rPr lang="fr-FR" dirty="0"/>
                <a:t>en </a:t>
              </a:r>
              <a:r>
                <a:rPr lang="fr-FR" kern="1200" dirty="0"/>
                <a:t>utilisant des coefficients (X, Y, Z)</a:t>
              </a:r>
              <a:endParaRPr lang="en-US" kern="1200" dirty="0"/>
            </a:p>
          </p:txBody>
        </p:sp>
        <p:sp>
          <p:nvSpPr>
            <p:cNvPr id="39" name="Ellipse 38">
              <a:extLst>
                <a:ext uri="{FF2B5EF4-FFF2-40B4-BE49-F238E27FC236}">
                  <a16:creationId xmlns:a16="http://schemas.microsoft.com/office/drawing/2014/main" id="{1FA661DF-0A31-B14F-855B-15A9EF392590}"/>
                </a:ext>
              </a:extLst>
            </p:cNvPr>
            <p:cNvSpPr/>
            <p:nvPr/>
          </p:nvSpPr>
          <p:spPr>
            <a:xfrm>
              <a:off x="1966770" y="4131935"/>
              <a:ext cx="409136" cy="409136"/>
            </a:xfrm>
            <a:prstGeom prst="ellipse">
              <a:avLst/>
            </a:prstGeom>
            <a:grpFill/>
          </p:spPr>
          <p:style>
            <a:lnRef idx="0">
              <a:schemeClr val="lt1">
                <a:hueOff val="0"/>
                <a:satOff val="0"/>
                <a:lumOff val="0"/>
                <a:alphaOff val="0"/>
              </a:schemeClr>
            </a:lnRef>
            <a:fillRef idx="1">
              <a:schemeClr val="accent5">
                <a:tint val="50000"/>
                <a:hueOff val="-1225135"/>
                <a:satOff val="-7229"/>
                <a:lumOff val="-1233"/>
                <a:alphaOff val="0"/>
              </a:schemeClr>
            </a:fillRef>
            <a:effectRef idx="3">
              <a:schemeClr val="accent5">
                <a:tint val="50000"/>
                <a:hueOff val="-1225135"/>
                <a:satOff val="-7229"/>
                <a:lumOff val="-1233"/>
                <a:alphaOff val="0"/>
              </a:schemeClr>
            </a:effectRef>
            <a:fontRef idx="minor">
              <a:schemeClr val="lt1">
                <a:hueOff val="0"/>
                <a:satOff val="0"/>
                <a:lumOff val="0"/>
                <a:alphaOff val="0"/>
              </a:schemeClr>
            </a:fontRef>
          </p:style>
          <p:txBody>
            <a:bodyPr/>
            <a:lstStyle/>
            <a:p>
              <a:endParaRPr lang="fr-FR"/>
            </a:p>
          </p:txBody>
        </p:sp>
        <p:sp>
          <p:nvSpPr>
            <p:cNvPr id="40" name="Forme libre 39">
              <a:extLst>
                <a:ext uri="{FF2B5EF4-FFF2-40B4-BE49-F238E27FC236}">
                  <a16:creationId xmlns:a16="http://schemas.microsoft.com/office/drawing/2014/main" id="{904EC13C-6796-CC4C-93D1-F7B40C427F07}"/>
                </a:ext>
              </a:extLst>
            </p:cNvPr>
            <p:cNvSpPr/>
            <p:nvPr/>
          </p:nvSpPr>
          <p:spPr>
            <a:xfrm rot="21600000">
              <a:off x="2171338" y="4663200"/>
              <a:ext cx="5887842" cy="409137"/>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solidFill>
              <a:srgbClr val="0070C0"/>
            </a:solidFill>
          </p:spPr>
          <p:style>
            <a:lnRef idx="0">
              <a:schemeClr val="lt1">
                <a:hueOff val="0"/>
                <a:satOff val="0"/>
                <a:lumOff val="0"/>
                <a:alphaOff val="0"/>
              </a:schemeClr>
            </a:lnRef>
            <a:fillRef idx="3">
              <a:schemeClr val="accent5">
                <a:hueOff val="-1253426"/>
                <a:satOff val="434"/>
                <a:lumOff val="-5883"/>
                <a:alphaOff val="0"/>
              </a:schemeClr>
            </a:fillRef>
            <a:effectRef idx="3">
              <a:schemeClr val="accent5">
                <a:hueOff val="-1253426"/>
                <a:satOff val="434"/>
                <a:lumOff val="-5883"/>
                <a:alphaOff val="0"/>
              </a:schemeClr>
            </a:effectRef>
            <a:fontRef idx="minor">
              <a:schemeClr val="lt1"/>
            </a:fontRef>
          </p:style>
          <p:txBody>
            <a:bodyPr spcFirstLastPara="0" vert="horz" wrap="square" lIns="282702" tIns="60961" rIns="113792" bIns="60960" numCol="1" spcCol="1270" anchor="ctr" anchorCtr="0">
              <a:noAutofit/>
            </a:bodyPr>
            <a:lstStyle/>
            <a:p>
              <a:pPr marL="0" lvl="0" indent="0" defTabSz="711200">
                <a:lnSpc>
                  <a:spcPct val="90000"/>
                </a:lnSpc>
                <a:spcBef>
                  <a:spcPct val="0"/>
                </a:spcBef>
                <a:spcAft>
                  <a:spcPct val="35000"/>
                </a:spcAft>
                <a:buNone/>
              </a:pPr>
              <a:r>
                <a:rPr lang="fr-FR" kern="1200" dirty="0"/>
                <a:t>Classement par méthode: Optimisation (X)</a:t>
              </a:r>
              <a:endParaRPr lang="en-US" kern="1200" dirty="0"/>
            </a:p>
          </p:txBody>
        </p:sp>
        <p:sp>
          <p:nvSpPr>
            <p:cNvPr id="41" name="Ellipse 40">
              <a:extLst>
                <a:ext uri="{FF2B5EF4-FFF2-40B4-BE49-F238E27FC236}">
                  <a16:creationId xmlns:a16="http://schemas.microsoft.com/office/drawing/2014/main" id="{476CB556-EA65-2E47-A418-C8305E37A8A8}"/>
                </a:ext>
              </a:extLst>
            </p:cNvPr>
            <p:cNvSpPr/>
            <p:nvPr/>
          </p:nvSpPr>
          <p:spPr>
            <a:xfrm>
              <a:off x="1966770" y="4663201"/>
              <a:ext cx="409136" cy="409136"/>
            </a:xfrm>
            <a:prstGeom prst="ellipse">
              <a:avLst/>
            </a:prstGeom>
            <a:solidFill>
              <a:srgbClr val="0070C0"/>
            </a:solidFill>
          </p:spPr>
          <p:style>
            <a:lnRef idx="0">
              <a:schemeClr val="lt1">
                <a:hueOff val="0"/>
                <a:satOff val="0"/>
                <a:lumOff val="0"/>
                <a:alphaOff val="0"/>
              </a:schemeClr>
            </a:lnRef>
            <a:fillRef idx="1">
              <a:schemeClr val="accent5">
                <a:tint val="50000"/>
                <a:hueOff val="-1531419"/>
                <a:satOff val="-9036"/>
                <a:lumOff val="-1541"/>
                <a:alphaOff val="0"/>
              </a:schemeClr>
            </a:fillRef>
            <a:effectRef idx="3">
              <a:schemeClr val="accent5">
                <a:tint val="50000"/>
                <a:hueOff val="-1531419"/>
                <a:satOff val="-9036"/>
                <a:lumOff val="-1541"/>
                <a:alphaOff val="0"/>
              </a:schemeClr>
            </a:effectRef>
            <a:fontRef idx="minor">
              <a:schemeClr val="lt1">
                <a:hueOff val="0"/>
                <a:satOff val="0"/>
                <a:lumOff val="0"/>
                <a:alphaOff val="0"/>
              </a:schemeClr>
            </a:fontRef>
          </p:style>
          <p:txBody>
            <a:bodyPr/>
            <a:lstStyle/>
            <a:p>
              <a:endParaRPr lang="fr-FR" dirty="0"/>
            </a:p>
          </p:txBody>
        </p:sp>
        <p:sp>
          <p:nvSpPr>
            <p:cNvPr id="42" name="Forme libre 41">
              <a:extLst>
                <a:ext uri="{FF2B5EF4-FFF2-40B4-BE49-F238E27FC236}">
                  <a16:creationId xmlns:a16="http://schemas.microsoft.com/office/drawing/2014/main" id="{355497AC-7161-3142-B36D-C5EDEBC71595}"/>
                </a:ext>
              </a:extLst>
            </p:cNvPr>
            <p:cNvSpPr/>
            <p:nvPr/>
          </p:nvSpPr>
          <p:spPr>
            <a:xfrm rot="21600000">
              <a:off x="2171338" y="5194467"/>
              <a:ext cx="5887842" cy="409137"/>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1504112"/>
                <a:satOff val="521"/>
                <a:lumOff val="-7060"/>
                <a:alphaOff val="0"/>
              </a:schemeClr>
            </a:fillRef>
            <a:effectRef idx="3">
              <a:schemeClr val="accent5">
                <a:hueOff val="-1504112"/>
                <a:satOff val="521"/>
                <a:lumOff val="-7060"/>
                <a:alphaOff val="0"/>
              </a:schemeClr>
            </a:effectRef>
            <a:fontRef idx="minor">
              <a:schemeClr val="lt1"/>
            </a:fontRef>
          </p:style>
          <p:txBody>
            <a:bodyPr spcFirstLastPara="0" vert="horz" wrap="square" lIns="282702" tIns="60961" rIns="113792" bIns="60960" numCol="1" spcCol="1270" anchor="ctr" anchorCtr="0">
              <a:noAutofit/>
            </a:bodyPr>
            <a:lstStyle/>
            <a:p>
              <a:pPr marL="0" lvl="0" indent="0" defTabSz="711200">
                <a:lnSpc>
                  <a:spcPct val="90000"/>
                </a:lnSpc>
                <a:spcBef>
                  <a:spcPct val="0"/>
                </a:spcBef>
                <a:spcAft>
                  <a:spcPct val="35000"/>
                </a:spcAft>
                <a:buNone/>
              </a:pPr>
              <a:r>
                <a:rPr lang="fr-FR" kern="1200"/>
                <a:t>Conclusion</a:t>
              </a:r>
              <a:endParaRPr lang="en-US" kern="1200"/>
            </a:p>
          </p:txBody>
        </p:sp>
        <p:sp>
          <p:nvSpPr>
            <p:cNvPr id="43" name="Ellipse 42">
              <a:extLst>
                <a:ext uri="{FF2B5EF4-FFF2-40B4-BE49-F238E27FC236}">
                  <a16:creationId xmlns:a16="http://schemas.microsoft.com/office/drawing/2014/main" id="{60C198DB-F715-674E-A226-DCDE853046B5}"/>
                </a:ext>
              </a:extLst>
            </p:cNvPr>
            <p:cNvSpPr/>
            <p:nvPr/>
          </p:nvSpPr>
          <p:spPr>
            <a:xfrm>
              <a:off x="1966770" y="5194468"/>
              <a:ext cx="409136" cy="409136"/>
            </a:xfrm>
            <a:prstGeom prst="ellipse">
              <a:avLst/>
            </a:prstGeom>
            <a:grpFill/>
          </p:spPr>
          <p:style>
            <a:lnRef idx="0">
              <a:schemeClr val="lt1">
                <a:hueOff val="0"/>
                <a:satOff val="0"/>
                <a:lumOff val="0"/>
                <a:alphaOff val="0"/>
              </a:schemeClr>
            </a:lnRef>
            <a:fillRef idx="1">
              <a:schemeClr val="accent5">
                <a:tint val="50000"/>
                <a:hueOff val="-1837702"/>
                <a:satOff val="-10843"/>
                <a:lumOff val="-1849"/>
                <a:alphaOff val="0"/>
              </a:schemeClr>
            </a:fillRef>
            <a:effectRef idx="3">
              <a:schemeClr val="accent5">
                <a:tint val="50000"/>
                <a:hueOff val="-1837702"/>
                <a:satOff val="-10843"/>
                <a:lumOff val="-1849"/>
                <a:alphaOff val="0"/>
              </a:schemeClr>
            </a:effectRef>
            <a:fontRef idx="minor">
              <a:schemeClr val="lt1">
                <a:hueOff val="0"/>
                <a:satOff val="0"/>
                <a:lumOff val="0"/>
                <a:alphaOff val="0"/>
              </a:schemeClr>
            </a:fontRef>
          </p:style>
          <p:txBody>
            <a:bodyPr/>
            <a:lstStyle/>
            <a:p>
              <a:endParaRPr lang="fr-FR" dirty="0"/>
            </a:p>
          </p:txBody>
        </p:sp>
      </p:grpSp>
    </p:spTree>
    <p:extLst>
      <p:ext uri="{BB962C8B-B14F-4D97-AF65-F5344CB8AC3E}">
        <p14:creationId xmlns:p14="http://schemas.microsoft.com/office/powerpoint/2010/main" val="3720969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554C1F2E-1644-2D4B-9337-97D5E0C44EEC}"/>
              </a:ext>
            </a:extLst>
          </p:cNvPr>
          <p:cNvSpPr>
            <a:spLocks noGrp="1"/>
          </p:cNvSpPr>
          <p:nvPr>
            <p:ph type="sldNum" sz="quarter" idx="12"/>
          </p:nvPr>
        </p:nvSpPr>
        <p:spPr>
          <a:xfrm>
            <a:off x="8612686" y="6170634"/>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31</a:t>
            </a:fld>
            <a:endParaRPr lang="en-US">
              <a:solidFill>
                <a:schemeClr val="tx1">
                  <a:alpha val="60000"/>
                </a:schemeClr>
              </a:solidFill>
            </a:endParaRPr>
          </a:p>
        </p:txBody>
      </p:sp>
      <p:sp>
        <p:nvSpPr>
          <p:cNvPr id="10" name="Titre 1">
            <a:extLst>
              <a:ext uri="{FF2B5EF4-FFF2-40B4-BE49-F238E27FC236}">
                <a16:creationId xmlns:a16="http://schemas.microsoft.com/office/drawing/2014/main" id="{EB0761E7-8287-B546-ABDF-317A5E87A72E}"/>
              </a:ext>
            </a:extLst>
          </p:cNvPr>
          <p:cNvSpPr txBox="1">
            <a:spLocks/>
          </p:cNvSpPr>
          <p:nvPr/>
        </p:nvSpPr>
        <p:spPr>
          <a:xfrm>
            <a:off x="838201" y="559813"/>
            <a:ext cx="10348146" cy="975937"/>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r>
              <a:rPr lang="fr-FR" dirty="0">
                <a:solidFill>
                  <a:schemeClr val="tx2"/>
                </a:solidFill>
              </a:rPr>
              <a:t>Méthode 2: Optimisation (X)</a:t>
            </a:r>
          </a:p>
        </p:txBody>
      </p:sp>
      <p:sp>
        <p:nvSpPr>
          <p:cNvPr id="12" name="ZoneTexte 11">
            <a:extLst>
              <a:ext uri="{FF2B5EF4-FFF2-40B4-BE49-F238E27FC236}">
                <a16:creationId xmlns:a16="http://schemas.microsoft.com/office/drawing/2014/main" id="{D19C1087-BCF2-CF41-9D8F-7DD4BF7C68E6}"/>
              </a:ext>
            </a:extLst>
          </p:cNvPr>
          <p:cNvSpPr txBox="1"/>
          <p:nvPr/>
        </p:nvSpPr>
        <p:spPr>
          <a:xfrm>
            <a:off x="1789799" y="2046870"/>
            <a:ext cx="8059322" cy="369332"/>
          </a:xfrm>
          <a:prstGeom prst="rect">
            <a:avLst/>
          </a:prstGeom>
          <a:noFill/>
        </p:spPr>
        <p:txBody>
          <a:bodyPr wrap="none" rtlCol="0">
            <a:spAutoFit/>
          </a:bodyPr>
          <a:lstStyle/>
          <a:p>
            <a:pPr marL="285750" indent="-285750">
              <a:spcBef>
                <a:spcPts val="600"/>
              </a:spcBef>
              <a:buFont typeface="Wingdings" pitchFamily="2" charset="2"/>
              <a:buChar char="v"/>
            </a:pPr>
            <a:r>
              <a:rPr lang="fr-FR" dirty="0"/>
              <a:t>Bon score d’</a:t>
            </a:r>
            <a:r>
              <a:rPr lang="fr-FR" dirty="0">
                <a:solidFill>
                  <a:srgbClr val="FF0000"/>
                </a:solidFill>
              </a:rPr>
              <a:t>infrastructure</a:t>
            </a:r>
            <a:r>
              <a:rPr lang="fr-FR" dirty="0"/>
              <a:t> et de </a:t>
            </a:r>
            <a:r>
              <a:rPr lang="fr-FR" dirty="0">
                <a:solidFill>
                  <a:srgbClr val="00B050"/>
                </a:solidFill>
              </a:rPr>
              <a:t>revenue de client potentiel </a:t>
            </a:r>
            <a:r>
              <a:rPr lang="fr-FR" dirty="0"/>
              <a:t>&gt; quantile (X)</a:t>
            </a:r>
          </a:p>
        </p:txBody>
      </p:sp>
      <p:sp>
        <p:nvSpPr>
          <p:cNvPr id="14" name="ZoneTexte 13">
            <a:extLst>
              <a:ext uri="{FF2B5EF4-FFF2-40B4-BE49-F238E27FC236}">
                <a16:creationId xmlns:a16="http://schemas.microsoft.com/office/drawing/2014/main" id="{10325667-272C-B146-9520-6A8D5CD02813}"/>
              </a:ext>
            </a:extLst>
          </p:cNvPr>
          <p:cNvSpPr txBox="1"/>
          <p:nvPr/>
        </p:nvSpPr>
        <p:spPr>
          <a:xfrm>
            <a:off x="1357491" y="2529386"/>
            <a:ext cx="7769756" cy="369332"/>
          </a:xfrm>
          <a:prstGeom prst="rect">
            <a:avLst/>
          </a:prstGeom>
          <a:noFill/>
        </p:spPr>
        <p:txBody>
          <a:bodyPr wrap="none" rtlCol="0">
            <a:spAutoFit/>
          </a:bodyPr>
          <a:lstStyle/>
          <a:p>
            <a:pPr marL="342900" indent="-342900">
              <a:buFont typeface="+mj-lt"/>
              <a:buAutoNum type="arabicPeriod" startAt="2"/>
            </a:pPr>
            <a:r>
              <a:rPr lang="fr-FR" dirty="0"/>
              <a:t>Etape 2: classer ces pays selon le score de </a:t>
            </a:r>
            <a:r>
              <a:rPr lang="fr-FR" dirty="0">
                <a:solidFill>
                  <a:srgbClr val="0070C0"/>
                </a:solidFill>
              </a:rPr>
              <a:t>nombre de client potentiel</a:t>
            </a:r>
          </a:p>
        </p:txBody>
      </p:sp>
      <p:sp>
        <p:nvSpPr>
          <p:cNvPr id="17" name="ZoneTexte 16">
            <a:extLst>
              <a:ext uri="{FF2B5EF4-FFF2-40B4-BE49-F238E27FC236}">
                <a16:creationId xmlns:a16="http://schemas.microsoft.com/office/drawing/2014/main" id="{ECA07ABB-9FEF-8842-B3DD-F12C2DA4732A}"/>
              </a:ext>
            </a:extLst>
          </p:cNvPr>
          <p:cNvSpPr txBox="1"/>
          <p:nvPr/>
        </p:nvSpPr>
        <p:spPr>
          <a:xfrm>
            <a:off x="1334528" y="1549726"/>
            <a:ext cx="3736920" cy="369332"/>
          </a:xfrm>
          <a:prstGeom prst="rect">
            <a:avLst/>
          </a:prstGeom>
          <a:noFill/>
        </p:spPr>
        <p:txBody>
          <a:bodyPr wrap="none" rtlCol="0">
            <a:spAutoFit/>
          </a:bodyPr>
          <a:lstStyle/>
          <a:p>
            <a:pPr marL="342900" indent="-342900">
              <a:buFont typeface="+mj-lt"/>
              <a:buAutoNum type="arabicPeriod"/>
            </a:pPr>
            <a:r>
              <a:rPr lang="fr-FR" dirty="0"/>
              <a:t>Etape 1: sélectionner des pays</a:t>
            </a:r>
          </a:p>
        </p:txBody>
      </p:sp>
      <p:sp>
        <p:nvSpPr>
          <p:cNvPr id="18" name="Flèche vers la droite 17">
            <a:extLst>
              <a:ext uri="{FF2B5EF4-FFF2-40B4-BE49-F238E27FC236}">
                <a16:creationId xmlns:a16="http://schemas.microsoft.com/office/drawing/2014/main" id="{90E9E256-E26A-3242-9D73-F0AA9AAF15EC}"/>
              </a:ext>
            </a:extLst>
          </p:cNvPr>
          <p:cNvSpPr/>
          <p:nvPr/>
        </p:nvSpPr>
        <p:spPr>
          <a:xfrm>
            <a:off x="4198534" y="3876266"/>
            <a:ext cx="4992130" cy="17519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A9D09A60-6B20-C246-B1CD-A1CC71ED3C98}"/>
              </a:ext>
            </a:extLst>
          </p:cNvPr>
          <p:cNvSpPr/>
          <p:nvPr/>
        </p:nvSpPr>
        <p:spPr>
          <a:xfrm>
            <a:off x="5347713" y="3553769"/>
            <a:ext cx="2693772" cy="811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Fonction : </a:t>
            </a:r>
            <a:endParaRPr lang="fr-FR" sz="1400" dirty="0"/>
          </a:p>
          <a:p>
            <a:pPr algn="ctr"/>
            <a:r>
              <a:rPr lang="fr-FR" sz="1600" dirty="0" err="1"/>
              <a:t>rank_optimized_country</a:t>
            </a:r>
            <a:endParaRPr lang="fr-FR" sz="2000" dirty="0"/>
          </a:p>
        </p:txBody>
      </p:sp>
      <p:sp>
        <p:nvSpPr>
          <p:cNvPr id="20" name="ZoneTexte 19">
            <a:extLst>
              <a:ext uri="{FF2B5EF4-FFF2-40B4-BE49-F238E27FC236}">
                <a16:creationId xmlns:a16="http://schemas.microsoft.com/office/drawing/2014/main" id="{C1191A5D-2965-444C-AB84-16A8FA5DDD79}"/>
              </a:ext>
            </a:extLst>
          </p:cNvPr>
          <p:cNvSpPr txBox="1"/>
          <p:nvPr/>
        </p:nvSpPr>
        <p:spPr>
          <a:xfrm>
            <a:off x="4527315" y="3598575"/>
            <a:ext cx="607859" cy="307777"/>
          </a:xfrm>
          <a:prstGeom prst="rect">
            <a:avLst/>
          </a:prstGeom>
          <a:noFill/>
        </p:spPr>
        <p:txBody>
          <a:bodyPr wrap="none" rtlCol="0">
            <a:spAutoFit/>
          </a:bodyPr>
          <a:lstStyle/>
          <a:p>
            <a:r>
              <a:rPr lang="fr-FR" sz="1400" dirty="0"/>
              <a:t>input</a:t>
            </a:r>
          </a:p>
        </p:txBody>
      </p:sp>
      <p:sp>
        <p:nvSpPr>
          <p:cNvPr id="21" name="ZoneTexte 20">
            <a:extLst>
              <a:ext uri="{FF2B5EF4-FFF2-40B4-BE49-F238E27FC236}">
                <a16:creationId xmlns:a16="http://schemas.microsoft.com/office/drawing/2014/main" id="{AF8C0BCD-F2AF-1D40-9381-053A844C8A06}"/>
              </a:ext>
            </a:extLst>
          </p:cNvPr>
          <p:cNvSpPr txBox="1"/>
          <p:nvPr/>
        </p:nvSpPr>
        <p:spPr>
          <a:xfrm>
            <a:off x="8226109" y="3594504"/>
            <a:ext cx="728084" cy="307777"/>
          </a:xfrm>
          <a:prstGeom prst="rect">
            <a:avLst/>
          </a:prstGeom>
          <a:noFill/>
        </p:spPr>
        <p:txBody>
          <a:bodyPr wrap="none" rtlCol="0">
            <a:spAutoFit/>
          </a:bodyPr>
          <a:lstStyle/>
          <a:p>
            <a:r>
              <a:rPr lang="fr-FR" sz="1400" dirty="0"/>
              <a:t>output</a:t>
            </a:r>
          </a:p>
        </p:txBody>
      </p:sp>
      <p:sp>
        <p:nvSpPr>
          <p:cNvPr id="22" name="Rectangle 21">
            <a:extLst>
              <a:ext uri="{FF2B5EF4-FFF2-40B4-BE49-F238E27FC236}">
                <a16:creationId xmlns:a16="http://schemas.microsoft.com/office/drawing/2014/main" id="{E193DB3C-19A6-8B42-9A89-DD0FC3521A1A}"/>
              </a:ext>
            </a:extLst>
          </p:cNvPr>
          <p:cNvSpPr/>
          <p:nvPr/>
        </p:nvSpPr>
        <p:spPr>
          <a:xfrm>
            <a:off x="1336614" y="3557528"/>
            <a:ext cx="2693772" cy="81178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fr-FR" sz="1600" dirty="0"/>
              <a:t>DataFrame</a:t>
            </a:r>
            <a:r>
              <a:rPr lang="fr-FR" sz="1400" dirty="0"/>
              <a:t>: topics </a:t>
            </a:r>
          </a:p>
          <a:p>
            <a:r>
              <a:rPr lang="fr-FR" sz="1600" dirty="0"/>
              <a:t>Temps: </a:t>
            </a:r>
            <a:r>
              <a:rPr lang="fr-FR" sz="1400" dirty="0"/>
              <a:t>période choisie</a:t>
            </a:r>
          </a:p>
          <a:p>
            <a:r>
              <a:rPr lang="fr-FR" sz="1400" dirty="0"/>
              <a:t>Quantile : X</a:t>
            </a:r>
          </a:p>
        </p:txBody>
      </p:sp>
      <p:sp>
        <p:nvSpPr>
          <p:cNvPr id="23" name="Rectangle 22">
            <a:extLst>
              <a:ext uri="{FF2B5EF4-FFF2-40B4-BE49-F238E27FC236}">
                <a16:creationId xmlns:a16="http://schemas.microsoft.com/office/drawing/2014/main" id="{20162FE3-3877-FF49-8D91-A39C53CA2F87}"/>
              </a:ext>
            </a:extLst>
          </p:cNvPr>
          <p:cNvSpPr/>
          <p:nvPr/>
        </p:nvSpPr>
        <p:spPr>
          <a:xfrm>
            <a:off x="9451904" y="3553768"/>
            <a:ext cx="2693772" cy="81178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600" dirty="0"/>
              <a:t>Les dix meilleurs pays dans une période choisie</a:t>
            </a:r>
          </a:p>
        </p:txBody>
      </p:sp>
      <p:pic>
        <p:nvPicPr>
          <p:cNvPr id="7" name="Image 6" descr="Une image contenant texte&#10;&#10;Description générée automatiquement">
            <a:extLst>
              <a:ext uri="{FF2B5EF4-FFF2-40B4-BE49-F238E27FC236}">
                <a16:creationId xmlns:a16="http://schemas.microsoft.com/office/drawing/2014/main" id="{38E275F1-FF48-D944-9AF7-669A29E46B47}"/>
              </a:ext>
            </a:extLst>
          </p:cNvPr>
          <p:cNvPicPr>
            <a:picLocks noChangeAspect="1"/>
          </p:cNvPicPr>
          <p:nvPr/>
        </p:nvPicPr>
        <p:blipFill>
          <a:blip r:embed="rId5"/>
          <a:stretch>
            <a:fillRect/>
          </a:stretch>
        </p:blipFill>
        <p:spPr>
          <a:xfrm>
            <a:off x="2783386" y="4638720"/>
            <a:ext cx="7200900" cy="1574800"/>
          </a:xfrm>
          <a:prstGeom prst="rect">
            <a:avLst/>
          </a:prstGeom>
        </p:spPr>
      </p:pic>
    </p:spTree>
    <p:extLst>
      <p:ext uri="{BB962C8B-B14F-4D97-AF65-F5344CB8AC3E}">
        <p14:creationId xmlns:p14="http://schemas.microsoft.com/office/powerpoint/2010/main" val="3236415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E48A030F-3609-AA4F-A5EB-F55C2EA83277}"/>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32</a:t>
            </a:fld>
            <a:endParaRPr lang="en-US">
              <a:solidFill>
                <a:schemeClr val="tx1">
                  <a:alpha val="60000"/>
                </a:schemeClr>
              </a:solidFill>
            </a:endParaRPr>
          </a:p>
        </p:txBody>
      </p:sp>
      <p:sp>
        <p:nvSpPr>
          <p:cNvPr id="14" name="ZoneTexte 13">
            <a:extLst>
              <a:ext uri="{FF2B5EF4-FFF2-40B4-BE49-F238E27FC236}">
                <a16:creationId xmlns:a16="http://schemas.microsoft.com/office/drawing/2014/main" id="{05E61143-4166-CD45-B87C-1B486CBAF380}"/>
              </a:ext>
            </a:extLst>
          </p:cNvPr>
          <p:cNvSpPr txBox="1"/>
          <p:nvPr/>
        </p:nvSpPr>
        <p:spPr>
          <a:xfrm>
            <a:off x="5874284" y="1862040"/>
            <a:ext cx="6207337" cy="4247317"/>
          </a:xfrm>
          <a:prstGeom prst="rect">
            <a:avLst/>
          </a:prstGeom>
          <a:noFill/>
        </p:spPr>
        <p:txBody>
          <a:bodyPr wrap="square" rtlCol="0">
            <a:spAutoFit/>
          </a:bodyPr>
          <a:lstStyle/>
          <a:p>
            <a:pPr marL="285750" indent="-285750">
              <a:buFont typeface="Wingdings" pitchFamily="2" charset="2"/>
              <a:buChar char="q"/>
            </a:pPr>
            <a:r>
              <a:rPr lang="fr-FR" dirty="0"/>
              <a:t> Score moyen de trois groupes de critère a été calculé entre 2005 et 2015</a:t>
            </a:r>
          </a:p>
          <a:p>
            <a:endParaRPr lang="fr-FR" dirty="0"/>
          </a:p>
          <a:p>
            <a:pPr marL="285750" indent="-285750">
              <a:buFont typeface="Wingdings" pitchFamily="2" charset="2"/>
              <a:buChar char="q"/>
            </a:pPr>
            <a:r>
              <a:rPr lang="fr-FR" dirty="0"/>
              <a:t>Dix meilleurs pays en période de 2005-2015 ont été identifiés par méthode spécifique: Optimisation (0.7)</a:t>
            </a:r>
          </a:p>
          <a:p>
            <a:pPr marL="742950" lvl="1" indent="-285750">
              <a:buFont typeface="Wingdings" pitchFamily="2" charset="2"/>
              <a:buChar char="q"/>
            </a:pPr>
            <a:endParaRPr lang="fr-FR" dirty="0"/>
          </a:p>
          <a:p>
            <a:pPr marL="742950" lvl="1" indent="-285750">
              <a:buFont typeface="Wingdings" pitchFamily="2" charset="2"/>
              <a:buChar char="Ø"/>
            </a:pPr>
            <a:r>
              <a:rPr lang="fr-FR" dirty="0"/>
              <a:t>Score d’infrastructure et de revenue &gt; quantile (0.7)</a:t>
            </a:r>
          </a:p>
          <a:p>
            <a:pPr marL="285750" indent="-285750">
              <a:buFont typeface="Wingdings" pitchFamily="2" charset="2"/>
              <a:buChar char="q"/>
            </a:pPr>
            <a:endParaRPr lang="fr-FR" dirty="0"/>
          </a:p>
          <a:p>
            <a:pPr marL="742950" lvl="1" indent="-285750">
              <a:buFont typeface="Wingdings" pitchFamily="2" charset="2"/>
              <a:buChar char="Ø"/>
            </a:pPr>
            <a:r>
              <a:rPr lang="fr-FR" dirty="0"/>
              <a:t>Classement des pays suivant score de nombre de client</a:t>
            </a:r>
          </a:p>
          <a:p>
            <a:pPr marL="285750" indent="-285750">
              <a:buFont typeface="Wingdings" pitchFamily="2" charset="2"/>
              <a:buChar char="q"/>
            </a:pPr>
            <a:endParaRPr lang="fr-FR" dirty="0"/>
          </a:p>
          <a:p>
            <a:pPr marL="285750" indent="-285750">
              <a:buFont typeface="Wingdings" pitchFamily="2" charset="2"/>
              <a:buChar char="q"/>
            </a:pPr>
            <a:r>
              <a:rPr lang="fr-FR" dirty="0"/>
              <a:t>Etats-Unis, Australie, Pays-Bas sont trois meilleurs pays en 2005-2015</a:t>
            </a:r>
          </a:p>
          <a:p>
            <a:pPr marL="285750" indent="-285750">
              <a:buFont typeface="Wingdings" pitchFamily="2" charset="2"/>
              <a:buChar char="q"/>
            </a:pPr>
            <a:endParaRPr lang="fr-FR" dirty="0"/>
          </a:p>
        </p:txBody>
      </p:sp>
      <p:sp>
        <p:nvSpPr>
          <p:cNvPr id="16" name="Titre 1">
            <a:extLst>
              <a:ext uri="{FF2B5EF4-FFF2-40B4-BE49-F238E27FC236}">
                <a16:creationId xmlns:a16="http://schemas.microsoft.com/office/drawing/2014/main" id="{19B60100-B531-BB46-BCFB-6E357744AF38}"/>
              </a:ext>
            </a:extLst>
          </p:cNvPr>
          <p:cNvSpPr txBox="1">
            <a:spLocks/>
          </p:cNvSpPr>
          <p:nvPr/>
        </p:nvSpPr>
        <p:spPr>
          <a:xfrm>
            <a:off x="838201" y="559813"/>
            <a:ext cx="10348146" cy="975937"/>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r>
              <a:rPr lang="fr-FR" sz="2800" dirty="0">
                <a:solidFill>
                  <a:schemeClr val="tx2"/>
                </a:solidFill>
              </a:rPr>
              <a:t>TOP 10 pays dans la période 2005-2015</a:t>
            </a:r>
          </a:p>
        </p:txBody>
      </p:sp>
      <p:pic>
        <p:nvPicPr>
          <p:cNvPr id="3" name="Image 2">
            <a:extLst>
              <a:ext uri="{FF2B5EF4-FFF2-40B4-BE49-F238E27FC236}">
                <a16:creationId xmlns:a16="http://schemas.microsoft.com/office/drawing/2014/main" id="{2F5B3DF1-E68D-F046-93E8-06C95E4A5372}"/>
              </a:ext>
            </a:extLst>
          </p:cNvPr>
          <p:cNvPicPr>
            <a:picLocks noChangeAspect="1"/>
          </p:cNvPicPr>
          <p:nvPr/>
        </p:nvPicPr>
        <p:blipFill>
          <a:blip r:embed="rId5"/>
          <a:stretch>
            <a:fillRect/>
          </a:stretch>
        </p:blipFill>
        <p:spPr>
          <a:xfrm>
            <a:off x="335497" y="1327150"/>
            <a:ext cx="5431456" cy="4662000"/>
          </a:xfrm>
          <a:prstGeom prst="rect">
            <a:avLst/>
          </a:prstGeom>
        </p:spPr>
      </p:pic>
    </p:spTree>
    <p:extLst>
      <p:ext uri="{BB962C8B-B14F-4D97-AF65-F5344CB8AC3E}">
        <p14:creationId xmlns:p14="http://schemas.microsoft.com/office/powerpoint/2010/main" val="4172229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8811EB46-CB44-5147-B078-6CDCE4A65D68}"/>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33</a:t>
            </a:fld>
            <a:endParaRPr lang="en-US">
              <a:solidFill>
                <a:schemeClr val="tx1">
                  <a:alpha val="60000"/>
                </a:schemeClr>
              </a:solidFill>
            </a:endParaRPr>
          </a:p>
        </p:txBody>
      </p:sp>
      <p:sp>
        <p:nvSpPr>
          <p:cNvPr id="10" name="Titre 1">
            <a:extLst>
              <a:ext uri="{FF2B5EF4-FFF2-40B4-BE49-F238E27FC236}">
                <a16:creationId xmlns:a16="http://schemas.microsoft.com/office/drawing/2014/main" id="{2C1DBE05-0A19-9547-B2F7-16D45E88B4CD}"/>
              </a:ext>
            </a:extLst>
          </p:cNvPr>
          <p:cNvSpPr txBox="1">
            <a:spLocks/>
          </p:cNvSpPr>
          <p:nvPr/>
        </p:nvSpPr>
        <p:spPr>
          <a:xfrm>
            <a:off x="838201" y="559813"/>
            <a:ext cx="10348146" cy="975937"/>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r>
              <a:rPr lang="fr-FR" sz="2800" dirty="0">
                <a:solidFill>
                  <a:schemeClr val="tx2"/>
                </a:solidFill>
              </a:rPr>
              <a:t>TOP 10 pays en 2015</a:t>
            </a:r>
          </a:p>
        </p:txBody>
      </p:sp>
      <p:sp>
        <p:nvSpPr>
          <p:cNvPr id="12" name="ZoneTexte 11">
            <a:extLst>
              <a:ext uri="{FF2B5EF4-FFF2-40B4-BE49-F238E27FC236}">
                <a16:creationId xmlns:a16="http://schemas.microsoft.com/office/drawing/2014/main" id="{6D80533C-AA16-8940-BB0D-E1E23C54A887}"/>
              </a:ext>
            </a:extLst>
          </p:cNvPr>
          <p:cNvSpPr txBox="1"/>
          <p:nvPr/>
        </p:nvSpPr>
        <p:spPr>
          <a:xfrm>
            <a:off x="6018952" y="1997839"/>
            <a:ext cx="5956657" cy="2308324"/>
          </a:xfrm>
          <a:prstGeom prst="rect">
            <a:avLst/>
          </a:prstGeom>
          <a:noFill/>
        </p:spPr>
        <p:txBody>
          <a:bodyPr wrap="square" rtlCol="0">
            <a:spAutoFit/>
          </a:bodyPr>
          <a:lstStyle/>
          <a:p>
            <a:pPr marL="285750" indent="-285750">
              <a:buFont typeface="Wingdings" pitchFamily="2" charset="2"/>
              <a:buChar char="q"/>
            </a:pPr>
            <a:r>
              <a:rPr lang="fr-FR" dirty="0"/>
              <a:t> Score de trois groupes de critère a été calculé en 2015</a:t>
            </a:r>
          </a:p>
          <a:p>
            <a:pPr marL="285750" indent="-285750">
              <a:buFont typeface="Wingdings" pitchFamily="2" charset="2"/>
              <a:buChar char="q"/>
            </a:pPr>
            <a:endParaRPr lang="fr-FR" dirty="0"/>
          </a:p>
          <a:p>
            <a:pPr marL="285750" indent="-285750">
              <a:buFont typeface="Wingdings" pitchFamily="2" charset="2"/>
              <a:buChar char="q"/>
            </a:pPr>
            <a:r>
              <a:rPr lang="fr-FR" dirty="0"/>
              <a:t>Dix meilleurs pays en 2015 ont été identifiés par méthode spécifique: Optimisation (0.7) </a:t>
            </a:r>
          </a:p>
          <a:p>
            <a:pPr marL="285750" indent="-285750">
              <a:buFont typeface="Wingdings" pitchFamily="2" charset="2"/>
              <a:buChar char="q"/>
            </a:pPr>
            <a:endParaRPr lang="fr-FR" dirty="0"/>
          </a:p>
          <a:p>
            <a:pPr marL="285750" indent="-285750">
              <a:buFont typeface="Wingdings" pitchFamily="2" charset="2"/>
              <a:buChar char="q"/>
            </a:pPr>
            <a:r>
              <a:rPr lang="fr-FR" dirty="0"/>
              <a:t>Etats-Unis, Australie, Pays-Bas sont trois meilleurs pays en 2015</a:t>
            </a:r>
          </a:p>
        </p:txBody>
      </p:sp>
      <p:pic>
        <p:nvPicPr>
          <p:cNvPr id="3" name="Image 2">
            <a:extLst>
              <a:ext uri="{FF2B5EF4-FFF2-40B4-BE49-F238E27FC236}">
                <a16:creationId xmlns:a16="http://schemas.microsoft.com/office/drawing/2014/main" id="{40AD0EAD-7673-6A4C-AAA6-7AE9BDA17107}"/>
              </a:ext>
            </a:extLst>
          </p:cNvPr>
          <p:cNvPicPr>
            <a:picLocks noChangeAspect="1"/>
          </p:cNvPicPr>
          <p:nvPr/>
        </p:nvPicPr>
        <p:blipFill>
          <a:blip r:embed="rId5"/>
          <a:stretch>
            <a:fillRect/>
          </a:stretch>
        </p:blipFill>
        <p:spPr>
          <a:xfrm>
            <a:off x="835153" y="1432400"/>
            <a:ext cx="4941720" cy="4662000"/>
          </a:xfrm>
          <a:prstGeom prst="rect">
            <a:avLst/>
          </a:prstGeom>
        </p:spPr>
      </p:pic>
    </p:spTree>
    <p:extLst>
      <p:ext uri="{BB962C8B-B14F-4D97-AF65-F5344CB8AC3E}">
        <p14:creationId xmlns:p14="http://schemas.microsoft.com/office/powerpoint/2010/main" val="3227048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19A053FC-8876-524D-88FA-B2DA3883D22A}"/>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34</a:t>
            </a:fld>
            <a:endParaRPr lang="en-US">
              <a:solidFill>
                <a:schemeClr val="tx1">
                  <a:alpha val="60000"/>
                </a:schemeClr>
              </a:solidFill>
            </a:endParaRPr>
          </a:p>
        </p:txBody>
      </p:sp>
      <p:sp>
        <p:nvSpPr>
          <p:cNvPr id="28" name="Titre 1">
            <a:extLst>
              <a:ext uri="{FF2B5EF4-FFF2-40B4-BE49-F238E27FC236}">
                <a16:creationId xmlns:a16="http://schemas.microsoft.com/office/drawing/2014/main" id="{EC868CFA-5782-EF41-8340-C696F3AA3C1D}"/>
              </a:ext>
            </a:extLst>
          </p:cNvPr>
          <p:cNvSpPr>
            <a:spLocks noGrp="1"/>
          </p:cNvSpPr>
          <p:nvPr>
            <p:ph type="title"/>
          </p:nvPr>
        </p:nvSpPr>
        <p:spPr>
          <a:xfrm>
            <a:off x="685800" y="292168"/>
            <a:ext cx="10348146" cy="993707"/>
          </a:xfrm>
        </p:spPr>
        <p:txBody>
          <a:bodyPr anchor="t">
            <a:normAutofit/>
          </a:bodyPr>
          <a:lstStyle/>
          <a:p>
            <a:r>
              <a:rPr lang="fr-FR" dirty="0">
                <a:solidFill>
                  <a:schemeClr val="tx2"/>
                </a:solidFill>
              </a:rPr>
              <a:t>Plan de présentation</a:t>
            </a:r>
          </a:p>
        </p:txBody>
      </p:sp>
      <p:grpSp>
        <p:nvGrpSpPr>
          <p:cNvPr id="29" name="Groupe 28">
            <a:extLst>
              <a:ext uri="{FF2B5EF4-FFF2-40B4-BE49-F238E27FC236}">
                <a16:creationId xmlns:a16="http://schemas.microsoft.com/office/drawing/2014/main" id="{1E03FC98-AC63-FA45-8C14-74AB6727D329}"/>
              </a:ext>
            </a:extLst>
          </p:cNvPr>
          <p:cNvGrpSpPr>
            <a:grpSpLocks noChangeAspect="1"/>
          </p:cNvGrpSpPr>
          <p:nvPr/>
        </p:nvGrpSpPr>
        <p:grpSpPr>
          <a:xfrm>
            <a:off x="1458098" y="1754725"/>
            <a:ext cx="7317527" cy="4320000"/>
            <a:chOff x="1966770" y="2006868"/>
            <a:chExt cx="6092410" cy="3596736"/>
          </a:xfrm>
          <a:solidFill>
            <a:schemeClr val="accent5">
              <a:lumMod val="40000"/>
              <a:lumOff val="60000"/>
            </a:schemeClr>
          </a:solidFill>
        </p:grpSpPr>
        <p:sp>
          <p:nvSpPr>
            <p:cNvPr id="30" name="Forme libre 29">
              <a:extLst>
                <a:ext uri="{FF2B5EF4-FFF2-40B4-BE49-F238E27FC236}">
                  <a16:creationId xmlns:a16="http://schemas.microsoft.com/office/drawing/2014/main" id="{B54B6A59-29E9-A046-90C5-7A1A92226201}"/>
                </a:ext>
              </a:extLst>
            </p:cNvPr>
            <p:cNvSpPr/>
            <p:nvPr/>
          </p:nvSpPr>
          <p:spPr>
            <a:xfrm rot="21600000">
              <a:off x="2171338" y="2006868"/>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kern="1200"/>
                <a:t>Contexte</a:t>
              </a:r>
              <a:endParaRPr lang="en-US" kern="1200"/>
            </a:p>
          </p:txBody>
        </p:sp>
        <p:sp>
          <p:nvSpPr>
            <p:cNvPr id="31" name="Ellipse 30">
              <a:extLst>
                <a:ext uri="{FF2B5EF4-FFF2-40B4-BE49-F238E27FC236}">
                  <a16:creationId xmlns:a16="http://schemas.microsoft.com/office/drawing/2014/main" id="{C2A8059A-E8D5-BA40-A4EE-773987928B4D}"/>
                </a:ext>
              </a:extLst>
            </p:cNvPr>
            <p:cNvSpPr/>
            <p:nvPr/>
          </p:nvSpPr>
          <p:spPr>
            <a:xfrm>
              <a:off x="1966770" y="2006869"/>
              <a:ext cx="409136" cy="409136"/>
            </a:xfrm>
            <a:prstGeom prst="ellipse">
              <a:avLst/>
            </a:prstGeom>
            <a:grpFill/>
          </p:spPr>
          <p:style>
            <a:lnRef idx="0">
              <a:schemeClr val="lt1">
                <a:hueOff val="0"/>
                <a:satOff val="0"/>
                <a:lumOff val="0"/>
                <a:alphaOff val="0"/>
              </a:schemeClr>
            </a:lnRef>
            <a:fillRef idx="1">
              <a:schemeClr val="accent5">
                <a:tint val="50000"/>
                <a:hueOff val="0"/>
                <a:satOff val="0"/>
                <a:lumOff val="0"/>
                <a:alphaOff val="0"/>
              </a:schemeClr>
            </a:fillRef>
            <a:effectRef idx="3">
              <a:schemeClr val="accent5">
                <a:tint val="50000"/>
                <a:hueOff val="0"/>
                <a:satOff val="0"/>
                <a:lumOff val="0"/>
                <a:alphaOff val="0"/>
              </a:schemeClr>
            </a:effectRef>
            <a:fontRef idx="minor">
              <a:schemeClr val="lt1">
                <a:hueOff val="0"/>
                <a:satOff val="0"/>
                <a:lumOff val="0"/>
                <a:alphaOff val="0"/>
              </a:schemeClr>
            </a:fontRef>
          </p:style>
          <p:txBody>
            <a:bodyPr/>
            <a:lstStyle/>
            <a:p>
              <a:endParaRPr lang="fr-FR" sz="2000" dirty="0"/>
            </a:p>
          </p:txBody>
        </p:sp>
        <p:sp>
          <p:nvSpPr>
            <p:cNvPr id="32" name="Forme libre 31">
              <a:extLst>
                <a:ext uri="{FF2B5EF4-FFF2-40B4-BE49-F238E27FC236}">
                  <a16:creationId xmlns:a16="http://schemas.microsoft.com/office/drawing/2014/main" id="{3D604111-B780-F549-80D7-8AE897127FDD}"/>
                </a:ext>
              </a:extLst>
            </p:cNvPr>
            <p:cNvSpPr/>
            <p:nvPr/>
          </p:nvSpPr>
          <p:spPr>
            <a:xfrm rot="21600000">
              <a:off x="2171338" y="2538135"/>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250685"/>
                <a:satOff val="87"/>
                <a:lumOff val="-1177"/>
                <a:alphaOff val="0"/>
              </a:schemeClr>
            </a:fillRef>
            <a:effectRef idx="3">
              <a:schemeClr val="accent5">
                <a:hueOff val="-250685"/>
                <a:satOff val="87"/>
                <a:lumOff val="-1177"/>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kern="1200" dirty="0"/>
                <a:t>Jeu de données</a:t>
              </a:r>
              <a:endParaRPr lang="en-US" kern="1200" dirty="0"/>
            </a:p>
          </p:txBody>
        </p:sp>
        <p:sp>
          <p:nvSpPr>
            <p:cNvPr id="33" name="Ellipse 32">
              <a:extLst>
                <a:ext uri="{FF2B5EF4-FFF2-40B4-BE49-F238E27FC236}">
                  <a16:creationId xmlns:a16="http://schemas.microsoft.com/office/drawing/2014/main" id="{DD90878F-42EA-6C43-909B-58F5EAF7E98E}"/>
                </a:ext>
              </a:extLst>
            </p:cNvPr>
            <p:cNvSpPr/>
            <p:nvPr/>
          </p:nvSpPr>
          <p:spPr>
            <a:xfrm>
              <a:off x="1966770" y="2538136"/>
              <a:ext cx="409136" cy="409136"/>
            </a:xfrm>
            <a:prstGeom prst="ellipse">
              <a:avLst/>
            </a:prstGeom>
            <a:grpFill/>
          </p:spPr>
          <p:style>
            <a:lnRef idx="0">
              <a:schemeClr val="lt1">
                <a:hueOff val="0"/>
                <a:satOff val="0"/>
                <a:lumOff val="0"/>
                <a:alphaOff val="0"/>
              </a:schemeClr>
            </a:lnRef>
            <a:fillRef idx="1">
              <a:schemeClr val="accent5">
                <a:tint val="50000"/>
                <a:hueOff val="-306284"/>
                <a:satOff val="-1807"/>
                <a:lumOff val="-308"/>
                <a:alphaOff val="0"/>
              </a:schemeClr>
            </a:fillRef>
            <a:effectRef idx="3">
              <a:schemeClr val="accent5">
                <a:tint val="50000"/>
                <a:hueOff val="-306284"/>
                <a:satOff val="-1807"/>
                <a:lumOff val="-308"/>
                <a:alphaOff val="0"/>
              </a:schemeClr>
            </a:effectRef>
            <a:fontRef idx="minor">
              <a:schemeClr val="lt1">
                <a:hueOff val="0"/>
                <a:satOff val="0"/>
                <a:lumOff val="0"/>
                <a:alphaOff val="0"/>
              </a:schemeClr>
            </a:fontRef>
          </p:style>
          <p:txBody>
            <a:bodyPr/>
            <a:lstStyle/>
            <a:p>
              <a:endParaRPr lang="fr-FR"/>
            </a:p>
          </p:txBody>
        </p:sp>
        <p:sp>
          <p:nvSpPr>
            <p:cNvPr id="34" name="Forme libre 33">
              <a:extLst>
                <a:ext uri="{FF2B5EF4-FFF2-40B4-BE49-F238E27FC236}">
                  <a16:creationId xmlns:a16="http://schemas.microsoft.com/office/drawing/2014/main" id="{701B55AD-C7D1-B14B-BE51-453514CDBDB4}"/>
                </a:ext>
              </a:extLst>
            </p:cNvPr>
            <p:cNvSpPr/>
            <p:nvPr/>
          </p:nvSpPr>
          <p:spPr>
            <a:xfrm rot="21600000">
              <a:off x="2171338" y="3069401"/>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501371"/>
                <a:satOff val="174"/>
                <a:lumOff val="-2353"/>
                <a:alphaOff val="0"/>
              </a:schemeClr>
            </a:fillRef>
            <a:effectRef idx="3">
              <a:schemeClr val="accent5">
                <a:hueOff val="-501371"/>
                <a:satOff val="174"/>
                <a:lumOff val="-2353"/>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dirty="0"/>
                <a:t>Critères pertinents</a:t>
              </a:r>
              <a:endParaRPr lang="en-US" kern="1200" dirty="0"/>
            </a:p>
          </p:txBody>
        </p:sp>
        <p:sp>
          <p:nvSpPr>
            <p:cNvPr id="35" name="Ellipse 34">
              <a:extLst>
                <a:ext uri="{FF2B5EF4-FFF2-40B4-BE49-F238E27FC236}">
                  <a16:creationId xmlns:a16="http://schemas.microsoft.com/office/drawing/2014/main" id="{D12A43CC-488F-B945-885E-73F7FA6C4589}"/>
                </a:ext>
              </a:extLst>
            </p:cNvPr>
            <p:cNvSpPr/>
            <p:nvPr/>
          </p:nvSpPr>
          <p:spPr>
            <a:xfrm>
              <a:off x="1966770" y="3069402"/>
              <a:ext cx="409136" cy="409136"/>
            </a:xfrm>
            <a:prstGeom prst="ellipse">
              <a:avLst/>
            </a:prstGeom>
            <a:grpFill/>
          </p:spPr>
          <p:style>
            <a:lnRef idx="0">
              <a:schemeClr val="lt1">
                <a:hueOff val="0"/>
                <a:satOff val="0"/>
                <a:lumOff val="0"/>
                <a:alphaOff val="0"/>
              </a:schemeClr>
            </a:lnRef>
            <a:fillRef idx="1">
              <a:schemeClr val="accent5">
                <a:tint val="50000"/>
                <a:hueOff val="-612567"/>
                <a:satOff val="-3614"/>
                <a:lumOff val="-616"/>
                <a:alphaOff val="0"/>
              </a:schemeClr>
            </a:fillRef>
            <a:effectRef idx="3">
              <a:schemeClr val="accent5">
                <a:tint val="50000"/>
                <a:hueOff val="-612567"/>
                <a:satOff val="-3614"/>
                <a:lumOff val="-616"/>
                <a:alphaOff val="0"/>
              </a:schemeClr>
            </a:effectRef>
            <a:fontRef idx="minor">
              <a:schemeClr val="lt1">
                <a:hueOff val="0"/>
                <a:satOff val="0"/>
                <a:lumOff val="0"/>
                <a:alphaOff val="0"/>
              </a:schemeClr>
            </a:fontRef>
          </p:style>
          <p:txBody>
            <a:bodyPr/>
            <a:lstStyle/>
            <a:p>
              <a:endParaRPr lang="fr-FR"/>
            </a:p>
          </p:txBody>
        </p:sp>
        <p:sp>
          <p:nvSpPr>
            <p:cNvPr id="36" name="Forme libre 35">
              <a:extLst>
                <a:ext uri="{FF2B5EF4-FFF2-40B4-BE49-F238E27FC236}">
                  <a16:creationId xmlns:a16="http://schemas.microsoft.com/office/drawing/2014/main" id="{9C59C388-6D30-CF43-A3A2-49BD10490742}"/>
                </a:ext>
              </a:extLst>
            </p:cNvPr>
            <p:cNvSpPr/>
            <p:nvPr/>
          </p:nvSpPr>
          <p:spPr>
            <a:xfrm rot="21600000">
              <a:off x="2171338" y="3600667"/>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752056"/>
                <a:satOff val="261"/>
                <a:lumOff val="-3530"/>
                <a:alphaOff val="0"/>
              </a:schemeClr>
            </a:fillRef>
            <a:effectRef idx="3">
              <a:schemeClr val="accent5">
                <a:hueOff val="-752056"/>
                <a:satOff val="261"/>
                <a:lumOff val="-3530"/>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kern="1200" dirty="0"/>
                <a:t>Classement par </a:t>
              </a:r>
              <a:r>
                <a:rPr lang="fr-FR" dirty="0"/>
                <a:t>indicateur</a:t>
              </a:r>
              <a:endParaRPr lang="en-US" kern="1200" dirty="0"/>
            </a:p>
          </p:txBody>
        </p:sp>
        <p:sp>
          <p:nvSpPr>
            <p:cNvPr id="37" name="Ellipse 36">
              <a:extLst>
                <a:ext uri="{FF2B5EF4-FFF2-40B4-BE49-F238E27FC236}">
                  <a16:creationId xmlns:a16="http://schemas.microsoft.com/office/drawing/2014/main" id="{B8617EE3-554C-3642-93E3-B6A65DCB91FF}"/>
                </a:ext>
              </a:extLst>
            </p:cNvPr>
            <p:cNvSpPr/>
            <p:nvPr/>
          </p:nvSpPr>
          <p:spPr>
            <a:xfrm>
              <a:off x="1966770" y="3600668"/>
              <a:ext cx="409136" cy="409136"/>
            </a:xfrm>
            <a:prstGeom prst="ellipse">
              <a:avLst/>
            </a:prstGeom>
            <a:grpFill/>
          </p:spPr>
          <p:style>
            <a:lnRef idx="0">
              <a:schemeClr val="lt1">
                <a:hueOff val="0"/>
                <a:satOff val="0"/>
                <a:lumOff val="0"/>
                <a:alphaOff val="0"/>
              </a:schemeClr>
            </a:lnRef>
            <a:fillRef idx="1">
              <a:schemeClr val="accent5">
                <a:tint val="50000"/>
                <a:hueOff val="-918851"/>
                <a:satOff val="-5421"/>
                <a:lumOff val="-924"/>
                <a:alphaOff val="0"/>
              </a:schemeClr>
            </a:fillRef>
            <a:effectRef idx="3">
              <a:schemeClr val="accent5">
                <a:tint val="50000"/>
                <a:hueOff val="-918851"/>
                <a:satOff val="-5421"/>
                <a:lumOff val="-924"/>
                <a:alphaOff val="0"/>
              </a:schemeClr>
            </a:effectRef>
            <a:fontRef idx="minor">
              <a:schemeClr val="lt1">
                <a:hueOff val="0"/>
                <a:satOff val="0"/>
                <a:lumOff val="0"/>
                <a:alphaOff val="0"/>
              </a:schemeClr>
            </a:fontRef>
          </p:style>
          <p:txBody>
            <a:bodyPr/>
            <a:lstStyle/>
            <a:p>
              <a:endParaRPr lang="fr-FR"/>
            </a:p>
          </p:txBody>
        </p:sp>
        <p:sp>
          <p:nvSpPr>
            <p:cNvPr id="38" name="Forme libre 37">
              <a:extLst>
                <a:ext uri="{FF2B5EF4-FFF2-40B4-BE49-F238E27FC236}">
                  <a16:creationId xmlns:a16="http://schemas.microsoft.com/office/drawing/2014/main" id="{2656CA8D-48B8-B145-8CA0-595B2183CFE2}"/>
                </a:ext>
              </a:extLst>
            </p:cNvPr>
            <p:cNvSpPr/>
            <p:nvPr/>
          </p:nvSpPr>
          <p:spPr>
            <a:xfrm rot="21600000">
              <a:off x="2171338" y="4131934"/>
              <a:ext cx="5887842" cy="409137"/>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1002741"/>
                <a:satOff val="347"/>
                <a:lumOff val="-4707"/>
                <a:alphaOff val="0"/>
              </a:schemeClr>
            </a:fillRef>
            <a:effectRef idx="3">
              <a:schemeClr val="accent5">
                <a:hueOff val="-1002741"/>
                <a:satOff val="347"/>
                <a:lumOff val="-4707"/>
                <a:alphaOff val="0"/>
              </a:schemeClr>
            </a:effectRef>
            <a:fontRef idx="minor">
              <a:schemeClr val="lt1"/>
            </a:fontRef>
          </p:style>
          <p:txBody>
            <a:bodyPr spcFirstLastPara="0" vert="horz" wrap="square" lIns="282702" tIns="60961" rIns="113792" bIns="60960" numCol="1" spcCol="1270" anchor="ctr" anchorCtr="0">
              <a:noAutofit/>
            </a:bodyPr>
            <a:lstStyle/>
            <a:p>
              <a:pPr marL="0" lvl="0" indent="0" defTabSz="711200">
                <a:lnSpc>
                  <a:spcPct val="90000"/>
                </a:lnSpc>
                <a:spcBef>
                  <a:spcPct val="0"/>
                </a:spcBef>
                <a:spcAft>
                  <a:spcPct val="35000"/>
                </a:spcAft>
                <a:buNone/>
              </a:pPr>
              <a:r>
                <a:rPr lang="fr-FR" kern="1200" dirty="0"/>
                <a:t>Classement en utilisant des coefficients (X, Y, Z)</a:t>
              </a:r>
              <a:endParaRPr lang="en-US" kern="1200" dirty="0"/>
            </a:p>
          </p:txBody>
        </p:sp>
        <p:sp>
          <p:nvSpPr>
            <p:cNvPr id="39" name="Ellipse 38">
              <a:extLst>
                <a:ext uri="{FF2B5EF4-FFF2-40B4-BE49-F238E27FC236}">
                  <a16:creationId xmlns:a16="http://schemas.microsoft.com/office/drawing/2014/main" id="{AB3314B1-9265-5B48-9937-9A70E2ABAB18}"/>
                </a:ext>
              </a:extLst>
            </p:cNvPr>
            <p:cNvSpPr/>
            <p:nvPr/>
          </p:nvSpPr>
          <p:spPr>
            <a:xfrm>
              <a:off x="1966770" y="4131935"/>
              <a:ext cx="409136" cy="409136"/>
            </a:xfrm>
            <a:prstGeom prst="ellipse">
              <a:avLst/>
            </a:prstGeom>
            <a:grpFill/>
          </p:spPr>
          <p:style>
            <a:lnRef idx="0">
              <a:schemeClr val="lt1">
                <a:hueOff val="0"/>
                <a:satOff val="0"/>
                <a:lumOff val="0"/>
                <a:alphaOff val="0"/>
              </a:schemeClr>
            </a:lnRef>
            <a:fillRef idx="1">
              <a:schemeClr val="accent5">
                <a:tint val="50000"/>
                <a:hueOff val="-1225135"/>
                <a:satOff val="-7229"/>
                <a:lumOff val="-1233"/>
                <a:alphaOff val="0"/>
              </a:schemeClr>
            </a:fillRef>
            <a:effectRef idx="3">
              <a:schemeClr val="accent5">
                <a:tint val="50000"/>
                <a:hueOff val="-1225135"/>
                <a:satOff val="-7229"/>
                <a:lumOff val="-1233"/>
                <a:alphaOff val="0"/>
              </a:schemeClr>
            </a:effectRef>
            <a:fontRef idx="minor">
              <a:schemeClr val="lt1">
                <a:hueOff val="0"/>
                <a:satOff val="0"/>
                <a:lumOff val="0"/>
                <a:alphaOff val="0"/>
              </a:schemeClr>
            </a:fontRef>
          </p:style>
          <p:txBody>
            <a:bodyPr/>
            <a:lstStyle/>
            <a:p>
              <a:endParaRPr lang="fr-FR"/>
            </a:p>
          </p:txBody>
        </p:sp>
        <p:sp>
          <p:nvSpPr>
            <p:cNvPr id="40" name="Forme libre 39">
              <a:extLst>
                <a:ext uri="{FF2B5EF4-FFF2-40B4-BE49-F238E27FC236}">
                  <a16:creationId xmlns:a16="http://schemas.microsoft.com/office/drawing/2014/main" id="{B5B33739-0448-234B-8DBF-2C4652CF938C}"/>
                </a:ext>
              </a:extLst>
            </p:cNvPr>
            <p:cNvSpPr/>
            <p:nvPr/>
          </p:nvSpPr>
          <p:spPr>
            <a:xfrm rot="21600000">
              <a:off x="2171338" y="4663200"/>
              <a:ext cx="5887842" cy="409137"/>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1253426"/>
                <a:satOff val="434"/>
                <a:lumOff val="-5883"/>
                <a:alphaOff val="0"/>
              </a:schemeClr>
            </a:fillRef>
            <a:effectRef idx="3">
              <a:schemeClr val="accent5">
                <a:hueOff val="-1253426"/>
                <a:satOff val="434"/>
                <a:lumOff val="-5883"/>
                <a:alphaOff val="0"/>
              </a:schemeClr>
            </a:effectRef>
            <a:fontRef idx="minor">
              <a:schemeClr val="lt1"/>
            </a:fontRef>
          </p:style>
          <p:txBody>
            <a:bodyPr spcFirstLastPara="0" vert="horz" wrap="square" lIns="282702" tIns="60961" rIns="113792" bIns="60960" numCol="1" spcCol="1270" anchor="ctr" anchorCtr="0">
              <a:noAutofit/>
            </a:bodyPr>
            <a:lstStyle/>
            <a:p>
              <a:pPr marL="0" lvl="0" indent="0" defTabSz="711200">
                <a:lnSpc>
                  <a:spcPct val="90000"/>
                </a:lnSpc>
                <a:spcBef>
                  <a:spcPct val="0"/>
                </a:spcBef>
                <a:spcAft>
                  <a:spcPct val="35000"/>
                </a:spcAft>
                <a:buNone/>
              </a:pPr>
              <a:r>
                <a:rPr lang="fr-FR" kern="1200" dirty="0"/>
                <a:t>Classement par méthode: Optimisation (X)</a:t>
              </a:r>
              <a:endParaRPr lang="en-US" kern="1200" dirty="0"/>
            </a:p>
          </p:txBody>
        </p:sp>
        <p:sp>
          <p:nvSpPr>
            <p:cNvPr id="41" name="Ellipse 40">
              <a:extLst>
                <a:ext uri="{FF2B5EF4-FFF2-40B4-BE49-F238E27FC236}">
                  <a16:creationId xmlns:a16="http://schemas.microsoft.com/office/drawing/2014/main" id="{30EE6A34-7085-B140-A381-0E6118F7A03E}"/>
                </a:ext>
              </a:extLst>
            </p:cNvPr>
            <p:cNvSpPr/>
            <p:nvPr/>
          </p:nvSpPr>
          <p:spPr>
            <a:xfrm>
              <a:off x="1966770" y="4663201"/>
              <a:ext cx="409136" cy="409136"/>
            </a:xfrm>
            <a:prstGeom prst="ellipse">
              <a:avLst/>
            </a:prstGeom>
            <a:grpFill/>
          </p:spPr>
          <p:style>
            <a:lnRef idx="0">
              <a:schemeClr val="lt1">
                <a:hueOff val="0"/>
                <a:satOff val="0"/>
                <a:lumOff val="0"/>
                <a:alphaOff val="0"/>
              </a:schemeClr>
            </a:lnRef>
            <a:fillRef idx="1">
              <a:schemeClr val="accent5">
                <a:tint val="50000"/>
                <a:hueOff val="-1531419"/>
                <a:satOff val="-9036"/>
                <a:lumOff val="-1541"/>
                <a:alphaOff val="0"/>
              </a:schemeClr>
            </a:fillRef>
            <a:effectRef idx="3">
              <a:schemeClr val="accent5">
                <a:tint val="50000"/>
                <a:hueOff val="-1531419"/>
                <a:satOff val="-9036"/>
                <a:lumOff val="-1541"/>
                <a:alphaOff val="0"/>
              </a:schemeClr>
            </a:effectRef>
            <a:fontRef idx="minor">
              <a:schemeClr val="lt1">
                <a:hueOff val="0"/>
                <a:satOff val="0"/>
                <a:lumOff val="0"/>
                <a:alphaOff val="0"/>
              </a:schemeClr>
            </a:fontRef>
          </p:style>
          <p:txBody>
            <a:bodyPr/>
            <a:lstStyle/>
            <a:p>
              <a:endParaRPr lang="fr-FR" dirty="0"/>
            </a:p>
          </p:txBody>
        </p:sp>
        <p:sp>
          <p:nvSpPr>
            <p:cNvPr id="42" name="Forme libre 41">
              <a:extLst>
                <a:ext uri="{FF2B5EF4-FFF2-40B4-BE49-F238E27FC236}">
                  <a16:creationId xmlns:a16="http://schemas.microsoft.com/office/drawing/2014/main" id="{DEFF6F40-EF56-814D-996E-F38D9729B667}"/>
                </a:ext>
              </a:extLst>
            </p:cNvPr>
            <p:cNvSpPr/>
            <p:nvPr/>
          </p:nvSpPr>
          <p:spPr>
            <a:xfrm rot="21600000">
              <a:off x="2171338" y="5194467"/>
              <a:ext cx="5887842" cy="409137"/>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solidFill>
              <a:srgbClr val="0070C0"/>
            </a:solidFill>
          </p:spPr>
          <p:style>
            <a:lnRef idx="0">
              <a:schemeClr val="lt1">
                <a:hueOff val="0"/>
                <a:satOff val="0"/>
                <a:lumOff val="0"/>
                <a:alphaOff val="0"/>
              </a:schemeClr>
            </a:lnRef>
            <a:fillRef idx="3">
              <a:schemeClr val="accent5">
                <a:hueOff val="-1504112"/>
                <a:satOff val="521"/>
                <a:lumOff val="-7060"/>
                <a:alphaOff val="0"/>
              </a:schemeClr>
            </a:fillRef>
            <a:effectRef idx="3">
              <a:schemeClr val="accent5">
                <a:hueOff val="-1504112"/>
                <a:satOff val="521"/>
                <a:lumOff val="-7060"/>
                <a:alphaOff val="0"/>
              </a:schemeClr>
            </a:effectRef>
            <a:fontRef idx="minor">
              <a:schemeClr val="lt1"/>
            </a:fontRef>
          </p:style>
          <p:txBody>
            <a:bodyPr spcFirstLastPara="0" vert="horz" wrap="square" lIns="282702" tIns="60961" rIns="113792" bIns="60960" numCol="1" spcCol="1270" anchor="ctr" anchorCtr="0">
              <a:noAutofit/>
            </a:bodyPr>
            <a:lstStyle/>
            <a:p>
              <a:pPr marL="0" lvl="0" indent="0" defTabSz="711200">
                <a:lnSpc>
                  <a:spcPct val="90000"/>
                </a:lnSpc>
                <a:spcBef>
                  <a:spcPct val="0"/>
                </a:spcBef>
                <a:spcAft>
                  <a:spcPct val="35000"/>
                </a:spcAft>
                <a:buNone/>
              </a:pPr>
              <a:r>
                <a:rPr lang="fr-FR" kern="1200" dirty="0"/>
                <a:t>Conclusion</a:t>
              </a:r>
              <a:endParaRPr lang="en-US" kern="1200" dirty="0"/>
            </a:p>
          </p:txBody>
        </p:sp>
        <p:sp>
          <p:nvSpPr>
            <p:cNvPr id="43" name="Ellipse 42">
              <a:extLst>
                <a:ext uri="{FF2B5EF4-FFF2-40B4-BE49-F238E27FC236}">
                  <a16:creationId xmlns:a16="http://schemas.microsoft.com/office/drawing/2014/main" id="{0E539817-AC2F-8E4D-9EFB-998C6BA1800F}"/>
                </a:ext>
              </a:extLst>
            </p:cNvPr>
            <p:cNvSpPr/>
            <p:nvPr/>
          </p:nvSpPr>
          <p:spPr>
            <a:xfrm>
              <a:off x="1966770" y="5194468"/>
              <a:ext cx="409136" cy="409136"/>
            </a:xfrm>
            <a:prstGeom prst="ellipse">
              <a:avLst/>
            </a:prstGeom>
            <a:solidFill>
              <a:srgbClr val="0070C0"/>
            </a:solidFill>
          </p:spPr>
          <p:style>
            <a:lnRef idx="0">
              <a:schemeClr val="lt1">
                <a:hueOff val="0"/>
                <a:satOff val="0"/>
                <a:lumOff val="0"/>
                <a:alphaOff val="0"/>
              </a:schemeClr>
            </a:lnRef>
            <a:fillRef idx="1">
              <a:schemeClr val="accent5">
                <a:tint val="50000"/>
                <a:hueOff val="-1837702"/>
                <a:satOff val="-10843"/>
                <a:lumOff val="-1849"/>
                <a:alphaOff val="0"/>
              </a:schemeClr>
            </a:fillRef>
            <a:effectRef idx="3">
              <a:schemeClr val="accent5">
                <a:tint val="50000"/>
                <a:hueOff val="-1837702"/>
                <a:satOff val="-10843"/>
                <a:lumOff val="-1849"/>
                <a:alphaOff val="0"/>
              </a:schemeClr>
            </a:effectRef>
            <a:fontRef idx="minor">
              <a:schemeClr val="lt1">
                <a:hueOff val="0"/>
                <a:satOff val="0"/>
                <a:lumOff val="0"/>
                <a:alphaOff val="0"/>
              </a:schemeClr>
            </a:fontRef>
          </p:style>
          <p:txBody>
            <a:bodyPr/>
            <a:lstStyle/>
            <a:p>
              <a:endParaRPr lang="fr-FR" dirty="0"/>
            </a:p>
          </p:txBody>
        </p:sp>
      </p:grpSp>
    </p:spTree>
    <p:extLst>
      <p:ext uri="{BB962C8B-B14F-4D97-AF65-F5344CB8AC3E}">
        <p14:creationId xmlns:p14="http://schemas.microsoft.com/office/powerpoint/2010/main" val="1279768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re 1">
            <a:extLst>
              <a:ext uri="{FF2B5EF4-FFF2-40B4-BE49-F238E27FC236}">
                <a16:creationId xmlns:a16="http://schemas.microsoft.com/office/drawing/2014/main" id="{97B11C15-A88D-7548-8219-FB160CF33629}"/>
              </a:ext>
            </a:extLst>
          </p:cNvPr>
          <p:cNvSpPr>
            <a:spLocks noGrp="1"/>
          </p:cNvSpPr>
          <p:nvPr>
            <p:ph type="title"/>
          </p:nvPr>
        </p:nvSpPr>
        <p:spPr>
          <a:xfrm>
            <a:off x="838201" y="559813"/>
            <a:ext cx="10348146" cy="1675009"/>
          </a:xfrm>
        </p:spPr>
        <p:txBody>
          <a:bodyPr anchor="t">
            <a:normAutofit/>
          </a:bodyPr>
          <a:lstStyle/>
          <a:p>
            <a:r>
              <a:rPr lang="fr-FR" dirty="0">
                <a:solidFill>
                  <a:schemeClr val="tx2"/>
                </a:solidFill>
              </a:rPr>
              <a:t>Conclusion</a:t>
            </a:r>
          </a:p>
        </p:txBody>
      </p:sp>
      <p:pic>
        <p:nvPicPr>
          <p:cNvPr id="14" name="Picture 13">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ZoneTexte 3">
            <a:extLst>
              <a:ext uri="{FF2B5EF4-FFF2-40B4-BE49-F238E27FC236}">
                <a16:creationId xmlns:a16="http://schemas.microsoft.com/office/drawing/2014/main" id="{0D082BCE-2191-AD4B-B34F-45325B17695B}"/>
              </a:ext>
            </a:extLst>
          </p:cNvPr>
          <p:cNvSpPr txBox="1"/>
          <p:nvPr/>
        </p:nvSpPr>
        <p:spPr>
          <a:xfrm>
            <a:off x="1493665" y="4407375"/>
            <a:ext cx="9037218" cy="2693045"/>
          </a:xfrm>
          <a:prstGeom prst="rect">
            <a:avLst/>
          </a:prstGeom>
          <a:noFill/>
        </p:spPr>
        <p:txBody>
          <a:bodyPr wrap="none" rtlCol="0">
            <a:spAutoFit/>
          </a:bodyPr>
          <a:lstStyle/>
          <a:p>
            <a:r>
              <a:rPr lang="fr-FR" dirty="0"/>
              <a:t>Compétences acquis:</a:t>
            </a:r>
          </a:p>
          <a:p>
            <a:endParaRPr lang="fr-FR" dirty="0"/>
          </a:p>
          <a:p>
            <a:pPr marL="285750" indent="-285750">
              <a:spcBef>
                <a:spcPts val="600"/>
              </a:spcBef>
              <a:buFont typeface="Arial" panose="020B0604020202020204" pitchFamily="34" charset="0"/>
              <a:buChar char="•"/>
            </a:pPr>
            <a:r>
              <a:rPr lang="fr-FR" dirty="0"/>
              <a:t>Maîtriser les opérations fondamentales du langage Python pour la Data Science</a:t>
            </a:r>
            <a:endParaRPr lang="fr-FR" dirty="0">
              <a:effectLst/>
            </a:endParaRPr>
          </a:p>
          <a:p>
            <a:pPr marL="285750" indent="-285750">
              <a:spcBef>
                <a:spcPts val="600"/>
              </a:spcBef>
              <a:buFont typeface="Arial" panose="020B0604020202020204" pitchFamily="34" charset="0"/>
              <a:buChar char="•"/>
            </a:pPr>
            <a:r>
              <a:rPr lang="fr-FR" dirty="0"/>
              <a:t>Manipuler des données avec des librairies Python spécialisées</a:t>
            </a:r>
            <a:endParaRPr lang="fr-FR" dirty="0">
              <a:effectLst/>
            </a:endParaRPr>
          </a:p>
          <a:p>
            <a:pPr marL="285750" indent="-285750">
              <a:spcBef>
                <a:spcPts val="600"/>
              </a:spcBef>
              <a:buFont typeface="Arial" panose="020B0604020202020204" pitchFamily="34" charset="0"/>
              <a:buChar char="•"/>
            </a:pPr>
            <a:r>
              <a:rPr lang="fr-FR" dirty="0"/>
              <a:t>Effectuer une représentation graphique à l'aide d'une librairie Python adaptée</a:t>
            </a:r>
            <a:endParaRPr lang="fr-FR" dirty="0">
              <a:effectLst/>
            </a:endParaRPr>
          </a:p>
          <a:p>
            <a:pPr marL="285750" indent="-285750">
              <a:spcBef>
                <a:spcPts val="600"/>
              </a:spcBef>
              <a:buFont typeface="Arial" panose="020B0604020202020204" pitchFamily="34" charset="0"/>
              <a:buChar char="•"/>
            </a:pPr>
            <a:r>
              <a:rPr lang="fr-FR" dirty="0"/>
              <a:t>Mettre en place un environnement Python</a:t>
            </a:r>
            <a:endParaRPr lang="fr-FR" dirty="0">
              <a:effectLst/>
            </a:endParaRPr>
          </a:p>
          <a:p>
            <a:pPr marL="285750" indent="-285750">
              <a:spcBef>
                <a:spcPts val="600"/>
              </a:spcBef>
              <a:buFont typeface="Arial" panose="020B0604020202020204" pitchFamily="34" charset="0"/>
              <a:buChar char="•"/>
            </a:pPr>
            <a:r>
              <a:rPr lang="fr-FR" dirty="0"/>
              <a:t>Utiliser un notebook </a:t>
            </a:r>
            <a:r>
              <a:rPr lang="fr-FR" dirty="0" err="1"/>
              <a:t>Jupyter</a:t>
            </a:r>
            <a:r>
              <a:rPr lang="fr-FR" dirty="0"/>
              <a:t> pour faciliter la rédaction du code et la collaboration</a:t>
            </a:r>
            <a:endParaRPr lang="fr-FR" dirty="0">
              <a:effectLst/>
            </a:endParaRPr>
          </a:p>
          <a:p>
            <a:endParaRPr lang="fr-FR" dirty="0"/>
          </a:p>
        </p:txBody>
      </p:sp>
      <p:sp>
        <p:nvSpPr>
          <p:cNvPr id="5" name="Espace réservé du numéro de diapositive 4">
            <a:extLst>
              <a:ext uri="{FF2B5EF4-FFF2-40B4-BE49-F238E27FC236}">
                <a16:creationId xmlns:a16="http://schemas.microsoft.com/office/drawing/2014/main" id="{A39079D2-9903-E94B-AEE6-91D5CF0C84D3}"/>
              </a:ext>
            </a:extLst>
          </p:cNvPr>
          <p:cNvSpPr>
            <a:spLocks noGrp="1"/>
          </p:cNvSpPr>
          <p:nvPr>
            <p:ph type="sldNum" sz="quarter" idx="12"/>
          </p:nvPr>
        </p:nvSpPr>
        <p:spPr/>
        <p:txBody>
          <a:bodyPr/>
          <a:lstStyle/>
          <a:p>
            <a:fld id="{73B850FF-6169-4056-8077-06FFA93A5366}" type="slidenum">
              <a:rPr lang="en-US" smtClean="0"/>
              <a:t>35</a:t>
            </a:fld>
            <a:endParaRPr lang="en-US" dirty="0"/>
          </a:p>
        </p:txBody>
      </p:sp>
      <p:sp>
        <p:nvSpPr>
          <p:cNvPr id="11" name="ZoneTexte 10">
            <a:extLst>
              <a:ext uri="{FF2B5EF4-FFF2-40B4-BE49-F238E27FC236}">
                <a16:creationId xmlns:a16="http://schemas.microsoft.com/office/drawing/2014/main" id="{0D0D42CE-D6C5-3048-975A-88900CF33D42}"/>
              </a:ext>
            </a:extLst>
          </p:cNvPr>
          <p:cNvSpPr txBox="1"/>
          <p:nvPr/>
        </p:nvSpPr>
        <p:spPr>
          <a:xfrm>
            <a:off x="1447800" y="1397317"/>
            <a:ext cx="10241692" cy="3447098"/>
          </a:xfrm>
          <a:prstGeom prst="rect">
            <a:avLst/>
          </a:prstGeom>
          <a:noFill/>
        </p:spPr>
        <p:txBody>
          <a:bodyPr wrap="square" rtlCol="0">
            <a:spAutoFit/>
          </a:bodyPr>
          <a:lstStyle/>
          <a:p>
            <a:r>
              <a:rPr lang="fr-FR" dirty="0"/>
              <a:t>Ce qui a été fait dans ce projet:</a:t>
            </a:r>
          </a:p>
          <a:p>
            <a:endParaRPr lang="fr-FR" dirty="0"/>
          </a:p>
          <a:p>
            <a:pPr marL="285750" indent="-285750">
              <a:spcBef>
                <a:spcPts val="600"/>
              </a:spcBef>
              <a:buFont typeface="Arial" panose="020B0604020202020204" pitchFamily="34" charset="0"/>
              <a:buChar char="•"/>
            </a:pPr>
            <a:r>
              <a:rPr lang="fr-FR" dirty="0"/>
              <a:t>Décrire les données et valider la qualité des données</a:t>
            </a:r>
          </a:p>
          <a:p>
            <a:pPr marL="285750" indent="-285750">
              <a:spcBef>
                <a:spcPts val="600"/>
              </a:spcBef>
              <a:buFont typeface="Arial" panose="020B0604020202020204" pitchFamily="34" charset="0"/>
              <a:buChar char="•"/>
            </a:pPr>
            <a:r>
              <a:rPr lang="fr-FR" dirty="0"/>
              <a:t>Identifier trois groupes d’indicateurs pertinents pour ce projet, qui sont:  l’infrastructure, le revenue de client potentiel, le nombre de client potentiel </a:t>
            </a:r>
          </a:p>
          <a:p>
            <a:pPr marL="285750" indent="-285750">
              <a:spcBef>
                <a:spcPts val="600"/>
              </a:spcBef>
              <a:buFont typeface="Arial" panose="020B0604020202020204" pitchFamily="34" charset="0"/>
              <a:buChar char="•"/>
            </a:pPr>
            <a:r>
              <a:rPr lang="fr-FR" dirty="0"/>
              <a:t>Proposer deux méthodes de classement des pays: Coefficients (X, Y, Z) et Optimisation (X)</a:t>
            </a:r>
          </a:p>
          <a:p>
            <a:pPr marL="285750" indent="-285750">
              <a:spcBef>
                <a:spcPts val="600"/>
              </a:spcBef>
              <a:buFont typeface="Arial" panose="020B0604020202020204" pitchFamily="34" charset="0"/>
              <a:buChar char="•"/>
            </a:pPr>
            <a:r>
              <a:rPr lang="fr-FR" dirty="0"/>
              <a:t>Entreprise devra déployer son service au Etats –Unis, </a:t>
            </a:r>
            <a:r>
              <a:rPr lang="fr-FR" dirty="0" err="1"/>
              <a:t>Australia</a:t>
            </a:r>
            <a:r>
              <a:rPr lang="fr-FR" dirty="0"/>
              <a:t> et </a:t>
            </a:r>
            <a:r>
              <a:rPr lang="fr-FR" dirty="0" err="1"/>
              <a:t>Pays-bas</a:t>
            </a:r>
            <a:r>
              <a:rPr lang="fr-FR" dirty="0"/>
              <a:t> en priorité selon la plus bonne méthode: Optimisation(X)</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140969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74F286A8-D05C-C447-9A8C-4BC7CFB5F0A4}"/>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4</a:t>
            </a:fld>
            <a:endParaRPr lang="en-US">
              <a:solidFill>
                <a:schemeClr val="tx1">
                  <a:alpha val="60000"/>
                </a:schemeClr>
              </a:solidFill>
            </a:endParaRPr>
          </a:p>
        </p:txBody>
      </p:sp>
      <p:sp>
        <p:nvSpPr>
          <p:cNvPr id="10" name="Titre 1">
            <a:extLst>
              <a:ext uri="{FF2B5EF4-FFF2-40B4-BE49-F238E27FC236}">
                <a16:creationId xmlns:a16="http://schemas.microsoft.com/office/drawing/2014/main" id="{276F544B-6DB9-6948-8D95-6E1475706D97}"/>
              </a:ext>
            </a:extLst>
          </p:cNvPr>
          <p:cNvSpPr>
            <a:spLocks noGrp="1"/>
          </p:cNvSpPr>
          <p:nvPr>
            <p:ph type="title"/>
          </p:nvPr>
        </p:nvSpPr>
        <p:spPr>
          <a:xfrm>
            <a:off x="685800" y="292168"/>
            <a:ext cx="10348146" cy="993707"/>
          </a:xfrm>
        </p:spPr>
        <p:txBody>
          <a:bodyPr anchor="t">
            <a:normAutofit/>
          </a:bodyPr>
          <a:lstStyle/>
          <a:p>
            <a:r>
              <a:rPr lang="fr-FR" dirty="0">
                <a:solidFill>
                  <a:schemeClr val="tx2"/>
                </a:solidFill>
              </a:rPr>
              <a:t>Plan de présentation</a:t>
            </a:r>
          </a:p>
        </p:txBody>
      </p:sp>
      <p:grpSp>
        <p:nvGrpSpPr>
          <p:cNvPr id="41" name="Groupe 40">
            <a:extLst>
              <a:ext uri="{FF2B5EF4-FFF2-40B4-BE49-F238E27FC236}">
                <a16:creationId xmlns:a16="http://schemas.microsoft.com/office/drawing/2014/main" id="{33FE4BF9-E84A-3249-8607-95D6DB4CB7AF}"/>
              </a:ext>
            </a:extLst>
          </p:cNvPr>
          <p:cNvGrpSpPr>
            <a:grpSpLocks noChangeAspect="1"/>
          </p:cNvGrpSpPr>
          <p:nvPr/>
        </p:nvGrpSpPr>
        <p:grpSpPr>
          <a:xfrm>
            <a:off x="1458098" y="1754725"/>
            <a:ext cx="7317527" cy="4320000"/>
            <a:chOff x="1966770" y="2006868"/>
            <a:chExt cx="6092410" cy="3596736"/>
          </a:xfrm>
          <a:solidFill>
            <a:schemeClr val="accent5">
              <a:lumMod val="40000"/>
              <a:lumOff val="60000"/>
            </a:schemeClr>
          </a:solidFill>
        </p:grpSpPr>
        <p:sp>
          <p:nvSpPr>
            <p:cNvPr id="42" name="Forme libre 41">
              <a:extLst>
                <a:ext uri="{FF2B5EF4-FFF2-40B4-BE49-F238E27FC236}">
                  <a16:creationId xmlns:a16="http://schemas.microsoft.com/office/drawing/2014/main" id="{D85F44C7-8098-A64D-901D-855FBAB5C478}"/>
                </a:ext>
              </a:extLst>
            </p:cNvPr>
            <p:cNvSpPr/>
            <p:nvPr/>
          </p:nvSpPr>
          <p:spPr>
            <a:xfrm rot="21600000">
              <a:off x="2171338" y="2006868"/>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kern="1200" dirty="0"/>
                <a:t>Contexte</a:t>
              </a:r>
              <a:endParaRPr lang="en-US" kern="1200" dirty="0"/>
            </a:p>
          </p:txBody>
        </p:sp>
        <p:sp>
          <p:nvSpPr>
            <p:cNvPr id="43" name="Ellipse 42">
              <a:extLst>
                <a:ext uri="{FF2B5EF4-FFF2-40B4-BE49-F238E27FC236}">
                  <a16:creationId xmlns:a16="http://schemas.microsoft.com/office/drawing/2014/main" id="{054A9C60-4D91-A943-B123-A1C2991B8DA7}"/>
                </a:ext>
              </a:extLst>
            </p:cNvPr>
            <p:cNvSpPr/>
            <p:nvPr/>
          </p:nvSpPr>
          <p:spPr>
            <a:xfrm>
              <a:off x="1966770" y="2006869"/>
              <a:ext cx="409136" cy="409136"/>
            </a:xfrm>
            <a:prstGeom prst="ellipse">
              <a:avLst/>
            </a:prstGeom>
            <a:grpFill/>
          </p:spPr>
          <p:style>
            <a:lnRef idx="0">
              <a:schemeClr val="lt1">
                <a:hueOff val="0"/>
                <a:satOff val="0"/>
                <a:lumOff val="0"/>
                <a:alphaOff val="0"/>
              </a:schemeClr>
            </a:lnRef>
            <a:fillRef idx="1">
              <a:schemeClr val="accent5">
                <a:tint val="50000"/>
                <a:hueOff val="0"/>
                <a:satOff val="0"/>
                <a:lumOff val="0"/>
                <a:alphaOff val="0"/>
              </a:schemeClr>
            </a:fillRef>
            <a:effectRef idx="3">
              <a:schemeClr val="accent5">
                <a:tint val="50000"/>
                <a:hueOff val="0"/>
                <a:satOff val="0"/>
                <a:lumOff val="0"/>
                <a:alphaOff val="0"/>
              </a:schemeClr>
            </a:effectRef>
            <a:fontRef idx="minor">
              <a:schemeClr val="lt1">
                <a:hueOff val="0"/>
                <a:satOff val="0"/>
                <a:lumOff val="0"/>
                <a:alphaOff val="0"/>
              </a:schemeClr>
            </a:fontRef>
          </p:style>
          <p:txBody>
            <a:bodyPr/>
            <a:lstStyle/>
            <a:p>
              <a:endParaRPr lang="fr-FR" sz="2000" dirty="0"/>
            </a:p>
          </p:txBody>
        </p:sp>
        <p:sp>
          <p:nvSpPr>
            <p:cNvPr id="44" name="Forme libre 43">
              <a:extLst>
                <a:ext uri="{FF2B5EF4-FFF2-40B4-BE49-F238E27FC236}">
                  <a16:creationId xmlns:a16="http://schemas.microsoft.com/office/drawing/2014/main" id="{5C2EE2E3-852B-494A-9C66-97C9F2151D14}"/>
                </a:ext>
              </a:extLst>
            </p:cNvPr>
            <p:cNvSpPr/>
            <p:nvPr/>
          </p:nvSpPr>
          <p:spPr>
            <a:xfrm rot="21600000">
              <a:off x="2171338" y="2538135"/>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solidFill>
              <a:srgbClr val="0070C0"/>
            </a:solidFill>
          </p:spPr>
          <p:style>
            <a:lnRef idx="0">
              <a:schemeClr val="lt1">
                <a:hueOff val="0"/>
                <a:satOff val="0"/>
                <a:lumOff val="0"/>
                <a:alphaOff val="0"/>
              </a:schemeClr>
            </a:lnRef>
            <a:fillRef idx="3">
              <a:schemeClr val="accent5">
                <a:hueOff val="-250685"/>
                <a:satOff val="87"/>
                <a:lumOff val="-1177"/>
                <a:alphaOff val="0"/>
              </a:schemeClr>
            </a:fillRef>
            <a:effectRef idx="3">
              <a:schemeClr val="accent5">
                <a:hueOff val="-250685"/>
                <a:satOff val="87"/>
                <a:lumOff val="-1177"/>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kern="1200" dirty="0"/>
                <a:t>Jeu de données</a:t>
              </a:r>
              <a:endParaRPr lang="en-US" kern="1200" dirty="0"/>
            </a:p>
          </p:txBody>
        </p:sp>
        <p:sp>
          <p:nvSpPr>
            <p:cNvPr id="45" name="Ellipse 44">
              <a:extLst>
                <a:ext uri="{FF2B5EF4-FFF2-40B4-BE49-F238E27FC236}">
                  <a16:creationId xmlns:a16="http://schemas.microsoft.com/office/drawing/2014/main" id="{4CC65BB3-D585-3A46-897F-5D75D07AA14A}"/>
                </a:ext>
              </a:extLst>
            </p:cNvPr>
            <p:cNvSpPr/>
            <p:nvPr/>
          </p:nvSpPr>
          <p:spPr>
            <a:xfrm>
              <a:off x="1966770" y="2538136"/>
              <a:ext cx="409136" cy="409136"/>
            </a:xfrm>
            <a:prstGeom prst="ellipse">
              <a:avLst/>
            </a:prstGeom>
            <a:solidFill>
              <a:srgbClr val="0070C0"/>
            </a:solidFill>
          </p:spPr>
          <p:style>
            <a:lnRef idx="0">
              <a:schemeClr val="lt1">
                <a:hueOff val="0"/>
                <a:satOff val="0"/>
                <a:lumOff val="0"/>
                <a:alphaOff val="0"/>
              </a:schemeClr>
            </a:lnRef>
            <a:fillRef idx="1">
              <a:schemeClr val="accent5">
                <a:tint val="50000"/>
                <a:hueOff val="-306284"/>
                <a:satOff val="-1807"/>
                <a:lumOff val="-308"/>
                <a:alphaOff val="0"/>
              </a:schemeClr>
            </a:fillRef>
            <a:effectRef idx="3">
              <a:schemeClr val="accent5">
                <a:tint val="50000"/>
                <a:hueOff val="-306284"/>
                <a:satOff val="-1807"/>
                <a:lumOff val="-308"/>
                <a:alphaOff val="0"/>
              </a:schemeClr>
            </a:effectRef>
            <a:fontRef idx="minor">
              <a:schemeClr val="lt1">
                <a:hueOff val="0"/>
                <a:satOff val="0"/>
                <a:lumOff val="0"/>
                <a:alphaOff val="0"/>
              </a:schemeClr>
            </a:fontRef>
          </p:style>
          <p:txBody>
            <a:bodyPr/>
            <a:lstStyle/>
            <a:p>
              <a:endParaRPr lang="fr-FR"/>
            </a:p>
          </p:txBody>
        </p:sp>
        <p:sp>
          <p:nvSpPr>
            <p:cNvPr id="46" name="Forme libre 45">
              <a:extLst>
                <a:ext uri="{FF2B5EF4-FFF2-40B4-BE49-F238E27FC236}">
                  <a16:creationId xmlns:a16="http://schemas.microsoft.com/office/drawing/2014/main" id="{A050147E-F7DB-1A45-8092-8F304DF2B11D}"/>
                </a:ext>
              </a:extLst>
            </p:cNvPr>
            <p:cNvSpPr/>
            <p:nvPr/>
          </p:nvSpPr>
          <p:spPr>
            <a:xfrm rot="21600000">
              <a:off x="2171338" y="3069401"/>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501371"/>
                <a:satOff val="174"/>
                <a:lumOff val="-2353"/>
                <a:alphaOff val="0"/>
              </a:schemeClr>
            </a:fillRef>
            <a:effectRef idx="3">
              <a:schemeClr val="accent5">
                <a:hueOff val="-501371"/>
                <a:satOff val="174"/>
                <a:lumOff val="-2353"/>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dirty="0"/>
                <a:t>Critères pertinents</a:t>
              </a:r>
              <a:endParaRPr lang="en-US" kern="1200" dirty="0"/>
            </a:p>
          </p:txBody>
        </p:sp>
        <p:sp>
          <p:nvSpPr>
            <p:cNvPr id="47" name="Ellipse 46">
              <a:extLst>
                <a:ext uri="{FF2B5EF4-FFF2-40B4-BE49-F238E27FC236}">
                  <a16:creationId xmlns:a16="http://schemas.microsoft.com/office/drawing/2014/main" id="{AFD19225-4E64-714B-B851-1782495D33D5}"/>
                </a:ext>
              </a:extLst>
            </p:cNvPr>
            <p:cNvSpPr/>
            <p:nvPr/>
          </p:nvSpPr>
          <p:spPr>
            <a:xfrm>
              <a:off x="1966770" y="3069402"/>
              <a:ext cx="409136" cy="409136"/>
            </a:xfrm>
            <a:prstGeom prst="ellipse">
              <a:avLst/>
            </a:prstGeom>
            <a:grpFill/>
          </p:spPr>
          <p:style>
            <a:lnRef idx="0">
              <a:schemeClr val="lt1">
                <a:hueOff val="0"/>
                <a:satOff val="0"/>
                <a:lumOff val="0"/>
                <a:alphaOff val="0"/>
              </a:schemeClr>
            </a:lnRef>
            <a:fillRef idx="1">
              <a:schemeClr val="accent5">
                <a:tint val="50000"/>
                <a:hueOff val="-612567"/>
                <a:satOff val="-3614"/>
                <a:lumOff val="-616"/>
                <a:alphaOff val="0"/>
              </a:schemeClr>
            </a:fillRef>
            <a:effectRef idx="3">
              <a:schemeClr val="accent5">
                <a:tint val="50000"/>
                <a:hueOff val="-612567"/>
                <a:satOff val="-3614"/>
                <a:lumOff val="-616"/>
                <a:alphaOff val="0"/>
              </a:schemeClr>
            </a:effectRef>
            <a:fontRef idx="minor">
              <a:schemeClr val="lt1">
                <a:hueOff val="0"/>
                <a:satOff val="0"/>
                <a:lumOff val="0"/>
                <a:alphaOff val="0"/>
              </a:schemeClr>
            </a:fontRef>
          </p:style>
          <p:txBody>
            <a:bodyPr/>
            <a:lstStyle/>
            <a:p>
              <a:endParaRPr lang="fr-FR"/>
            </a:p>
          </p:txBody>
        </p:sp>
        <p:sp>
          <p:nvSpPr>
            <p:cNvPr id="48" name="Forme libre 47">
              <a:extLst>
                <a:ext uri="{FF2B5EF4-FFF2-40B4-BE49-F238E27FC236}">
                  <a16:creationId xmlns:a16="http://schemas.microsoft.com/office/drawing/2014/main" id="{03B600BD-DD08-A848-BB62-F73173B8771F}"/>
                </a:ext>
              </a:extLst>
            </p:cNvPr>
            <p:cNvSpPr/>
            <p:nvPr/>
          </p:nvSpPr>
          <p:spPr>
            <a:xfrm rot="21600000">
              <a:off x="2171338" y="3600667"/>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752056"/>
                <a:satOff val="261"/>
                <a:lumOff val="-3530"/>
                <a:alphaOff val="0"/>
              </a:schemeClr>
            </a:fillRef>
            <a:effectRef idx="3">
              <a:schemeClr val="accent5">
                <a:hueOff val="-752056"/>
                <a:satOff val="261"/>
                <a:lumOff val="-3530"/>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kern="1200" dirty="0"/>
                <a:t>Classement par </a:t>
              </a:r>
              <a:r>
                <a:rPr lang="fr-FR" dirty="0"/>
                <a:t>indicateur</a:t>
              </a:r>
              <a:endParaRPr lang="en-US" kern="1200" dirty="0"/>
            </a:p>
          </p:txBody>
        </p:sp>
        <p:sp>
          <p:nvSpPr>
            <p:cNvPr id="49" name="Ellipse 48">
              <a:extLst>
                <a:ext uri="{FF2B5EF4-FFF2-40B4-BE49-F238E27FC236}">
                  <a16:creationId xmlns:a16="http://schemas.microsoft.com/office/drawing/2014/main" id="{C64D0E27-14EC-C64D-BCD2-45DB0D69A806}"/>
                </a:ext>
              </a:extLst>
            </p:cNvPr>
            <p:cNvSpPr/>
            <p:nvPr/>
          </p:nvSpPr>
          <p:spPr>
            <a:xfrm>
              <a:off x="1966770" y="3600668"/>
              <a:ext cx="409136" cy="409136"/>
            </a:xfrm>
            <a:prstGeom prst="ellipse">
              <a:avLst/>
            </a:prstGeom>
            <a:grpFill/>
          </p:spPr>
          <p:style>
            <a:lnRef idx="0">
              <a:schemeClr val="lt1">
                <a:hueOff val="0"/>
                <a:satOff val="0"/>
                <a:lumOff val="0"/>
                <a:alphaOff val="0"/>
              </a:schemeClr>
            </a:lnRef>
            <a:fillRef idx="1">
              <a:schemeClr val="accent5">
                <a:tint val="50000"/>
                <a:hueOff val="-918851"/>
                <a:satOff val="-5421"/>
                <a:lumOff val="-924"/>
                <a:alphaOff val="0"/>
              </a:schemeClr>
            </a:fillRef>
            <a:effectRef idx="3">
              <a:schemeClr val="accent5">
                <a:tint val="50000"/>
                <a:hueOff val="-918851"/>
                <a:satOff val="-5421"/>
                <a:lumOff val="-924"/>
                <a:alphaOff val="0"/>
              </a:schemeClr>
            </a:effectRef>
            <a:fontRef idx="minor">
              <a:schemeClr val="lt1">
                <a:hueOff val="0"/>
                <a:satOff val="0"/>
                <a:lumOff val="0"/>
                <a:alphaOff val="0"/>
              </a:schemeClr>
            </a:fontRef>
          </p:style>
          <p:txBody>
            <a:bodyPr/>
            <a:lstStyle/>
            <a:p>
              <a:endParaRPr lang="fr-FR"/>
            </a:p>
          </p:txBody>
        </p:sp>
        <p:sp>
          <p:nvSpPr>
            <p:cNvPr id="50" name="Forme libre 49">
              <a:extLst>
                <a:ext uri="{FF2B5EF4-FFF2-40B4-BE49-F238E27FC236}">
                  <a16:creationId xmlns:a16="http://schemas.microsoft.com/office/drawing/2014/main" id="{23F2F014-00F3-3242-9121-B0323C375BA4}"/>
                </a:ext>
              </a:extLst>
            </p:cNvPr>
            <p:cNvSpPr/>
            <p:nvPr/>
          </p:nvSpPr>
          <p:spPr>
            <a:xfrm rot="21600000">
              <a:off x="2171338" y="4131934"/>
              <a:ext cx="5887842" cy="409137"/>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1002741"/>
                <a:satOff val="347"/>
                <a:lumOff val="-4707"/>
                <a:alphaOff val="0"/>
              </a:schemeClr>
            </a:fillRef>
            <a:effectRef idx="3">
              <a:schemeClr val="accent5">
                <a:hueOff val="-1002741"/>
                <a:satOff val="347"/>
                <a:lumOff val="-4707"/>
                <a:alphaOff val="0"/>
              </a:schemeClr>
            </a:effectRef>
            <a:fontRef idx="minor">
              <a:schemeClr val="lt1"/>
            </a:fontRef>
          </p:style>
          <p:txBody>
            <a:bodyPr spcFirstLastPara="0" vert="horz" wrap="square" lIns="282702" tIns="60961" rIns="113792" bIns="60960" numCol="1" spcCol="1270" anchor="ctr" anchorCtr="0">
              <a:noAutofit/>
            </a:bodyPr>
            <a:lstStyle/>
            <a:p>
              <a:pPr marL="0" lvl="0" indent="0" defTabSz="711200">
                <a:lnSpc>
                  <a:spcPct val="90000"/>
                </a:lnSpc>
                <a:spcBef>
                  <a:spcPct val="0"/>
                </a:spcBef>
                <a:spcAft>
                  <a:spcPct val="35000"/>
                </a:spcAft>
                <a:buNone/>
              </a:pPr>
              <a:r>
                <a:rPr lang="fr-FR" kern="1200" dirty="0"/>
                <a:t>Classement en utilisant des coefficients (X, Y, Z)</a:t>
              </a:r>
              <a:endParaRPr lang="en-US" kern="1200" dirty="0"/>
            </a:p>
          </p:txBody>
        </p:sp>
        <p:sp>
          <p:nvSpPr>
            <p:cNvPr id="51" name="Ellipse 50">
              <a:extLst>
                <a:ext uri="{FF2B5EF4-FFF2-40B4-BE49-F238E27FC236}">
                  <a16:creationId xmlns:a16="http://schemas.microsoft.com/office/drawing/2014/main" id="{8D50879F-A5F9-B44F-B3C6-03F6C178944B}"/>
                </a:ext>
              </a:extLst>
            </p:cNvPr>
            <p:cNvSpPr/>
            <p:nvPr/>
          </p:nvSpPr>
          <p:spPr>
            <a:xfrm>
              <a:off x="1966770" y="4131935"/>
              <a:ext cx="409136" cy="409136"/>
            </a:xfrm>
            <a:prstGeom prst="ellipse">
              <a:avLst/>
            </a:prstGeom>
            <a:grpFill/>
          </p:spPr>
          <p:style>
            <a:lnRef idx="0">
              <a:schemeClr val="lt1">
                <a:hueOff val="0"/>
                <a:satOff val="0"/>
                <a:lumOff val="0"/>
                <a:alphaOff val="0"/>
              </a:schemeClr>
            </a:lnRef>
            <a:fillRef idx="1">
              <a:schemeClr val="accent5">
                <a:tint val="50000"/>
                <a:hueOff val="-1225135"/>
                <a:satOff val="-7229"/>
                <a:lumOff val="-1233"/>
                <a:alphaOff val="0"/>
              </a:schemeClr>
            </a:fillRef>
            <a:effectRef idx="3">
              <a:schemeClr val="accent5">
                <a:tint val="50000"/>
                <a:hueOff val="-1225135"/>
                <a:satOff val="-7229"/>
                <a:lumOff val="-1233"/>
                <a:alphaOff val="0"/>
              </a:schemeClr>
            </a:effectRef>
            <a:fontRef idx="minor">
              <a:schemeClr val="lt1">
                <a:hueOff val="0"/>
                <a:satOff val="0"/>
                <a:lumOff val="0"/>
                <a:alphaOff val="0"/>
              </a:schemeClr>
            </a:fontRef>
          </p:style>
          <p:txBody>
            <a:bodyPr/>
            <a:lstStyle/>
            <a:p>
              <a:endParaRPr lang="fr-FR"/>
            </a:p>
          </p:txBody>
        </p:sp>
        <p:sp>
          <p:nvSpPr>
            <p:cNvPr id="52" name="Forme libre 51">
              <a:extLst>
                <a:ext uri="{FF2B5EF4-FFF2-40B4-BE49-F238E27FC236}">
                  <a16:creationId xmlns:a16="http://schemas.microsoft.com/office/drawing/2014/main" id="{3AFE234B-1C25-B346-BFA4-EA7875816EB0}"/>
                </a:ext>
              </a:extLst>
            </p:cNvPr>
            <p:cNvSpPr/>
            <p:nvPr/>
          </p:nvSpPr>
          <p:spPr>
            <a:xfrm rot="21600000">
              <a:off x="2171338" y="4663200"/>
              <a:ext cx="5887842" cy="409137"/>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1253426"/>
                <a:satOff val="434"/>
                <a:lumOff val="-5883"/>
                <a:alphaOff val="0"/>
              </a:schemeClr>
            </a:fillRef>
            <a:effectRef idx="3">
              <a:schemeClr val="accent5">
                <a:hueOff val="-1253426"/>
                <a:satOff val="434"/>
                <a:lumOff val="-5883"/>
                <a:alphaOff val="0"/>
              </a:schemeClr>
            </a:effectRef>
            <a:fontRef idx="minor">
              <a:schemeClr val="lt1"/>
            </a:fontRef>
          </p:style>
          <p:txBody>
            <a:bodyPr spcFirstLastPara="0" vert="horz" wrap="square" lIns="282702" tIns="60961" rIns="113792" bIns="60960" numCol="1" spcCol="1270" anchor="ctr" anchorCtr="0">
              <a:noAutofit/>
            </a:bodyPr>
            <a:lstStyle/>
            <a:p>
              <a:pPr marL="0" lvl="0" indent="0" defTabSz="711200">
                <a:lnSpc>
                  <a:spcPct val="90000"/>
                </a:lnSpc>
                <a:spcBef>
                  <a:spcPct val="0"/>
                </a:spcBef>
                <a:spcAft>
                  <a:spcPct val="35000"/>
                </a:spcAft>
                <a:buNone/>
              </a:pPr>
              <a:r>
                <a:rPr lang="fr-FR" kern="1200" dirty="0"/>
                <a:t>Classement par méthode: Optimisation (X)</a:t>
              </a:r>
              <a:endParaRPr lang="en-US" kern="1200" dirty="0"/>
            </a:p>
          </p:txBody>
        </p:sp>
        <p:sp>
          <p:nvSpPr>
            <p:cNvPr id="53" name="Ellipse 52">
              <a:extLst>
                <a:ext uri="{FF2B5EF4-FFF2-40B4-BE49-F238E27FC236}">
                  <a16:creationId xmlns:a16="http://schemas.microsoft.com/office/drawing/2014/main" id="{A991E0EA-D1FE-8A43-8933-E996F907A76C}"/>
                </a:ext>
              </a:extLst>
            </p:cNvPr>
            <p:cNvSpPr/>
            <p:nvPr/>
          </p:nvSpPr>
          <p:spPr>
            <a:xfrm>
              <a:off x="1966770" y="4663201"/>
              <a:ext cx="409136" cy="409136"/>
            </a:xfrm>
            <a:prstGeom prst="ellipse">
              <a:avLst/>
            </a:prstGeom>
            <a:grpFill/>
          </p:spPr>
          <p:style>
            <a:lnRef idx="0">
              <a:schemeClr val="lt1">
                <a:hueOff val="0"/>
                <a:satOff val="0"/>
                <a:lumOff val="0"/>
                <a:alphaOff val="0"/>
              </a:schemeClr>
            </a:lnRef>
            <a:fillRef idx="1">
              <a:schemeClr val="accent5">
                <a:tint val="50000"/>
                <a:hueOff val="-1531419"/>
                <a:satOff val="-9036"/>
                <a:lumOff val="-1541"/>
                <a:alphaOff val="0"/>
              </a:schemeClr>
            </a:fillRef>
            <a:effectRef idx="3">
              <a:schemeClr val="accent5">
                <a:tint val="50000"/>
                <a:hueOff val="-1531419"/>
                <a:satOff val="-9036"/>
                <a:lumOff val="-1541"/>
                <a:alphaOff val="0"/>
              </a:schemeClr>
            </a:effectRef>
            <a:fontRef idx="minor">
              <a:schemeClr val="lt1">
                <a:hueOff val="0"/>
                <a:satOff val="0"/>
                <a:lumOff val="0"/>
                <a:alphaOff val="0"/>
              </a:schemeClr>
            </a:fontRef>
          </p:style>
          <p:txBody>
            <a:bodyPr/>
            <a:lstStyle/>
            <a:p>
              <a:endParaRPr lang="fr-FR" dirty="0"/>
            </a:p>
          </p:txBody>
        </p:sp>
        <p:sp>
          <p:nvSpPr>
            <p:cNvPr id="54" name="Forme libre 53">
              <a:extLst>
                <a:ext uri="{FF2B5EF4-FFF2-40B4-BE49-F238E27FC236}">
                  <a16:creationId xmlns:a16="http://schemas.microsoft.com/office/drawing/2014/main" id="{D822A312-B47E-324B-8ABD-34A1E4967980}"/>
                </a:ext>
              </a:extLst>
            </p:cNvPr>
            <p:cNvSpPr/>
            <p:nvPr/>
          </p:nvSpPr>
          <p:spPr>
            <a:xfrm rot="21600000">
              <a:off x="2171338" y="5194467"/>
              <a:ext cx="5887842" cy="409137"/>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1504112"/>
                <a:satOff val="521"/>
                <a:lumOff val="-7060"/>
                <a:alphaOff val="0"/>
              </a:schemeClr>
            </a:fillRef>
            <a:effectRef idx="3">
              <a:schemeClr val="accent5">
                <a:hueOff val="-1504112"/>
                <a:satOff val="521"/>
                <a:lumOff val="-7060"/>
                <a:alphaOff val="0"/>
              </a:schemeClr>
            </a:effectRef>
            <a:fontRef idx="minor">
              <a:schemeClr val="lt1"/>
            </a:fontRef>
          </p:style>
          <p:txBody>
            <a:bodyPr spcFirstLastPara="0" vert="horz" wrap="square" lIns="282702" tIns="60961" rIns="113792" bIns="60960" numCol="1" spcCol="1270" anchor="ctr" anchorCtr="0">
              <a:noAutofit/>
            </a:bodyPr>
            <a:lstStyle/>
            <a:p>
              <a:pPr marL="0" lvl="0" indent="0" defTabSz="711200">
                <a:lnSpc>
                  <a:spcPct val="90000"/>
                </a:lnSpc>
                <a:spcBef>
                  <a:spcPct val="0"/>
                </a:spcBef>
                <a:spcAft>
                  <a:spcPct val="35000"/>
                </a:spcAft>
                <a:buNone/>
              </a:pPr>
              <a:r>
                <a:rPr lang="fr-FR" kern="1200"/>
                <a:t>Conclusion</a:t>
              </a:r>
              <a:endParaRPr lang="en-US" kern="1200"/>
            </a:p>
          </p:txBody>
        </p:sp>
        <p:sp>
          <p:nvSpPr>
            <p:cNvPr id="55" name="Ellipse 54">
              <a:extLst>
                <a:ext uri="{FF2B5EF4-FFF2-40B4-BE49-F238E27FC236}">
                  <a16:creationId xmlns:a16="http://schemas.microsoft.com/office/drawing/2014/main" id="{3ECE9258-FD04-864E-B144-B590A097FAB6}"/>
                </a:ext>
              </a:extLst>
            </p:cNvPr>
            <p:cNvSpPr/>
            <p:nvPr/>
          </p:nvSpPr>
          <p:spPr>
            <a:xfrm>
              <a:off x="1966770" y="5194468"/>
              <a:ext cx="409136" cy="409136"/>
            </a:xfrm>
            <a:prstGeom prst="ellipse">
              <a:avLst/>
            </a:prstGeom>
            <a:grpFill/>
          </p:spPr>
          <p:style>
            <a:lnRef idx="0">
              <a:schemeClr val="lt1">
                <a:hueOff val="0"/>
                <a:satOff val="0"/>
                <a:lumOff val="0"/>
                <a:alphaOff val="0"/>
              </a:schemeClr>
            </a:lnRef>
            <a:fillRef idx="1">
              <a:schemeClr val="accent5">
                <a:tint val="50000"/>
                <a:hueOff val="-1837702"/>
                <a:satOff val="-10843"/>
                <a:lumOff val="-1849"/>
                <a:alphaOff val="0"/>
              </a:schemeClr>
            </a:fillRef>
            <a:effectRef idx="3">
              <a:schemeClr val="accent5">
                <a:tint val="50000"/>
                <a:hueOff val="-1837702"/>
                <a:satOff val="-10843"/>
                <a:lumOff val="-1849"/>
                <a:alphaOff val="0"/>
              </a:schemeClr>
            </a:effectRef>
            <a:fontRef idx="minor">
              <a:schemeClr val="lt1">
                <a:hueOff val="0"/>
                <a:satOff val="0"/>
                <a:lumOff val="0"/>
                <a:alphaOff val="0"/>
              </a:schemeClr>
            </a:fontRef>
          </p:style>
          <p:txBody>
            <a:bodyPr/>
            <a:lstStyle/>
            <a:p>
              <a:endParaRPr lang="fr-FR" dirty="0"/>
            </a:p>
          </p:txBody>
        </p:sp>
      </p:grpSp>
    </p:spTree>
    <p:extLst>
      <p:ext uri="{BB962C8B-B14F-4D97-AF65-F5344CB8AC3E}">
        <p14:creationId xmlns:p14="http://schemas.microsoft.com/office/powerpoint/2010/main" val="3992000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re 1">
            <a:extLst>
              <a:ext uri="{FF2B5EF4-FFF2-40B4-BE49-F238E27FC236}">
                <a16:creationId xmlns:a16="http://schemas.microsoft.com/office/drawing/2014/main" id="{BF855A5C-1BB8-AD48-A933-72F181ADC582}"/>
              </a:ext>
            </a:extLst>
          </p:cNvPr>
          <p:cNvSpPr>
            <a:spLocks noGrp="1"/>
          </p:cNvSpPr>
          <p:nvPr>
            <p:ph type="title"/>
          </p:nvPr>
        </p:nvSpPr>
        <p:spPr>
          <a:xfrm>
            <a:off x="838201" y="559814"/>
            <a:ext cx="10348146" cy="1030176"/>
          </a:xfrm>
        </p:spPr>
        <p:txBody>
          <a:bodyPr anchor="t">
            <a:normAutofit/>
          </a:bodyPr>
          <a:lstStyle/>
          <a:p>
            <a:r>
              <a:rPr lang="fr-FR" dirty="0">
                <a:solidFill>
                  <a:schemeClr val="tx2"/>
                </a:solidFill>
              </a:rPr>
              <a:t>Jeu de données</a:t>
            </a:r>
          </a:p>
        </p:txBody>
      </p:sp>
      <p:pic>
        <p:nvPicPr>
          <p:cNvPr id="14" name="Picture 13">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16" name="Espace réservé du numéro de diapositive 15">
            <a:extLst>
              <a:ext uri="{FF2B5EF4-FFF2-40B4-BE49-F238E27FC236}">
                <a16:creationId xmlns:a16="http://schemas.microsoft.com/office/drawing/2014/main" id="{5A0A4FF4-E1C5-2A4D-AC53-609C8AA78649}"/>
              </a:ext>
            </a:extLst>
          </p:cNvPr>
          <p:cNvSpPr>
            <a:spLocks noGrp="1"/>
          </p:cNvSpPr>
          <p:nvPr>
            <p:ph type="sldNum" sz="quarter" idx="12"/>
          </p:nvPr>
        </p:nvSpPr>
        <p:spPr/>
        <p:txBody>
          <a:bodyPr/>
          <a:lstStyle/>
          <a:p>
            <a:fld id="{73B850FF-6169-4056-8077-06FFA93A5366}" type="slidenum">
              <a:rPr lang="en-US" smtClean="0"/>
              <a:t>5</a:t>
            </a:fld>
            <a:endParaRPr lang="en-US"/>
          </a:p>
        </p:txBody>
      </p:sp>
      <p:sp>
        <p:nvSpPr>
          <p:cNvPr id="23" name="ZoneTexte 22">
            <a:extLst>
              <a:ext uri="{FF2B5EF4-FFF2-40B4-BE49-F238E27FC236}">
                <a16:creationId xmlns:a16="http://schemas.microsoft.com/office/drawing/2014/main" id="{8B2FC691-8878-2544-956D-78F6E94E2CED}"/>
              </a:ext>
            </a:extLst>
          </p:cNvPr>
          <p:cNvSpPr txBox="1"/>
          <p:nvPr/>
        </p:nvSpPr>
        <p:spPr>
          <a:xfrm>
            <a:off x="1911873" y="5961154"/>
            <a:ext cx="6888745" cy="584775"/>
          </a:xfrm>
          <a:prstGeom prst="rect">
            <a:avLst/>
          </a:prstGeom>
          <a:noFill/>
        </p:spPr>
        <p:txBody>
          <a:bodyPr wrap="none" rtlCol="0">
            <a:spAutoFit/>
          </a:bodyPr>
          <a:lstStyle/>
          <a:p>
            <a:pPr marL="285750" indent="-285750">
              <a:buFont typeface="Wingdings" pitchFamily="2" charset="2"/>
              <a:buChar char="v"/>
            </a:pPr>
            <a:r>
              <a:rPr lang="fr-FR" sz="1600" dirty="0"/>
              <a:t>Les données sont enregistrées dans 5 fichiers csv</a:t>
            </a:r>
          </a:p>
          <a:p>
            <a:pPr marL="285750" indent="-285750">
              <a:buFont typeface="Wingdings" pitchFamily="2" charset="2"/>
              <a:buChar char="v"/>
            </a:pPr>
            <a:r>
              <a:rPr lang="fr-FR" sz="1600" dirty="0"/>
              <a:t>Ce sont des données volumineuses contenant plusieurs informations</a:t>
            </a:r>
          </a:p>
        </p:txBody>
      </p:sp>
      <p:pic>
        <p:nvPicPr>
          <p:cNvPr id="4" name="Image 3">
            <a:extLst>
              <a:ext uri="{FF2B5EF4-FFF2-40B4-BE49-F238E27FC236}">
                <a16:creationId xmlns:a16="http://schemas.microsoft.com/office/drawing/2014/main" id="{27263CA0-7302-1944-9580-E0443E28621E}"/>
              </a:ext>
            </a:extLst>
          </p:cNvPr>
          <p:cNvPicPr>
            <a:picLocks noChangeAspect="1"/>
          </p:cNvPicPr>
          <p:nvPr/>
        </p:nvPicPr>
        <p:blipFill>
          <a:blip r:embed="rId5"/>
          <a:stretch>
            <a:fillRect/>
          </a:stretch>
        </p:blipFill>
        <p:spPr>
          <a:xfrm>
            <a:off x="1964030" y="1373234"/>
            <a:ext cx="8361070" cy="4359275"/>
          </a:xfrm>
          <a:prstGeom prst="rect">
            <a:avLst/>
          </a:prstGeom>
        </p:spPr>
      </p:pic>
    </p:spTree>
    <p:extLst>
      <p:ext uri="{BB962C8B-B14F-4D97-AF65-F5344CB8AC3E}">
        <p14:creationId xmlns:p14="http://schemas.microsoft.com/office/powerpoint/2010/main" val="254465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C204105B-3A41-9C45-8B6E-477D37C97EE6}"/>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6</a:t>
            </a:fld>
            <a:endParaRPr lang="en-US">
              <a:solidFill>
                <a:schemeClr val="tx1">
                  <a:alpha val="60000"/>
                </a:schemeClr>
              </a:solidFill>
            </a:endParaRPr>
          </a:p>
        </p:txBody>
      </p:sp>
      <p:sp>
        <p:nvSpPr>
          <p:cNvPr id="10" name="Titre 1">
            <a:extLst>
              <a:ext uri="{FF2B5EF4-FFF2-40B4-BE49-F238E27FC236}">
                <a16:creationId xmlns:a16="http://schemas.microsoft.com/office/drawing/2014/main" id="{CCDF1E34-5057-6B40-9524-468B77EEE48F}"/>
              </a:ext>
            </a:extLst>
          </p:cNvPr>
          <p:cNvSpPr>
            <a:spLocks noGrp="1"/>
          </p:cNvSpPr>
          <p:nvPr>
            <p:ph type="title"/>
          </p:nvPr>
        </p:nvSpPr>
        <p:spPr>
          <a:xfrm>
            <a:off x="838201" y="559814"/>
            <a:ext cx="10348146" cy="1030176"/>
          </a:xfrm>
        </p:spPr>
        <p:txBody>
          <a:bodyPr anchor="t">
            <a:normAutofit/>
          </a:bodyPr>
          <a:lstStyle/>
          <a:p>
            <a:r>
              <a:rPr lang="fr-FR" dirty="0">
                <a:solidFill>
                  <a:schemeClr val="tx2"/>
                </a:solidFill>
              </a:rPr>
              <a:t>Jeu de données</a:t>
            </a:r>
          </a:p>
        </p:txBody>
      </p:sp>
      <p:pic>
        <p:nvPicPr>
          <p:cNvPr id="5" name="Image 4">
            <a:extLst>
              <a:ext uri="{FF2B5EF4-FFF2-40B4-BE49-F238E27FC236}">
                <a16:creationId xmlns:a16="http://schemas.microsoft.com/office/drawing/2014/main" id="{B0331B23-424D-2C49-8ED6-F84D28EECB23}"/>
              </a:ext>
            </a:extLst>
          </p:cNvPr>
          <p:cNvPicPr>
            <a:picLocks noChangeAspect="1"/>
          </p:cNvPicPr>
          <p:nvPr/>
        </p:nvPicPr>
        <p:blipFill>
          <a:blip r:embed="rId5"/>
          <a:stretch>
            <a:fillRect/>
          </a:stretch>
        </p:blipFill>
        <p:spPr>
          <a:xfrm>
            <a:off x="1039812" y="1802724"/>
            <a:ext cx="10655300" cy="2552700"/>
          </a:xfrm>
          <a:prstGeom prst="rect">
            <a:avLst/>
          </a:prstGeom>
        </p:spPr>
      </p:pic>
      <p:sp>
        <p:nvSpPr>
          <p:cNvPr id="12" name="ZoneTexte 11">
            <a:extLst>
              <a:ext uri="{FF2B5EF4-FFF2-40B4-BE49-F238E27FC236}">
                <a16:creationId xmlns:a16="http://schemas.microsoft.com/office/drawing/2014/main" id="{0FD08D83-322F-EC49-9DCA-93B7FD79D1FF}"/>
              </a:ext>
            </a:extLst>
          </p:cNvPr>
          <p:cNvSpPr txBox="1"/>
          <p:nvPr/>
        </p:nvSpPr>
        <p:spPr>
          <a:xfrm>
            <a:off x="3903630" y="5066801"/>
            <a:ext cx="6105343" cy="338554"/>
          </a:xfrm>
          <a:prstGeom prst="rect">
            <a:avLst/>
          </a:prstGeom>
          <a:noFill/>
        </p:spPr>
        <p:txBody>
          <a:bodyPr wrap="square" rtlCol="0">
            <a:spAutoFit/>
          </a:bodyPr>
          <a:lstStyle/>
          <a:p>
            <a:pPr marL="285750" indent="-285750">
              <a:buFont typeface="Wingdings" pitchFamily="2" charset="2"/>
              <a:buChar char="q"/>
            </a:pPr>
            <a:r>
              <a:rPr lang="fr-FR" sz="1600" dirty="0"/>
              <a:t>Elles ne contiennent pas des données dupliquées</a:t>
            </a:r>
          </a:p>
        </p:txBody>
      </p:sp>
    </p:spTree>
    <p:extLst>
      <p:ext uri="{BB962C8B-B14F-4D97-AF65-F5344CB8AC3E}">
        <p14:creationId xmlns:p14="http://schemas.microsoft.com/office/powerpoint/2010/main" val="3008681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EE26DD7F-1103-0B41-A1A5-225567CE5AA2}"/>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7</a:t>
            </a:fld>
            <a:endParaRPr lang="en-US">
              <a:solidFill>
                <a:schemeClr val="tx1">
                  <a:alpha val="60000"/>
                </a:schemeClr>
              </a:solidFill>
            </a:endParaRPr>
          </a:p>
        </p:txBody>
      </p:sp>
      <p:sp>
        <p:nvSpPr>
          <p:cNvPr id="12" name="Titre 1">
            <a:extLst>
              <a:ext uri="{FF2B5EF4-FFF2-40B4-BE49-F238E27FC236}">
                <a16:creationId xmlns:a16="http://schemas.microsoft.com/office/drawing/2014/main" id="{4833ED46-C84D-EC47-AF17-CEF0599610B0}"/>
              </a:ext>
            </a:extLst>
          </p:cNvPr>
          <p:cNvSpPr>
            <a:spLocks noGrp="1"/>
          </p:cNvSpPr>
          <p:nvPr>
            <p:ph type="title"/>
          </p:nvPr>
        </p:nvSpPr>
        <p:spPr>
          <a:xfrm>
            <a:off x="838201" y="559814"/>
            <a:ext cx="10348146" cy="1030176"/>
          </a:xfrm>
        </p:spPr>
        <p:txBody>
          <a:bodyPr anchor="t">
            <a:normAutofit/>
          </a:bodyPr>
          <a:lstStyle/>
          <a:p>
            <a:r>
              <a:rPr lang="fr-FR" dirty="0">
                <a:solidFill>
                  <a:schemeClr val="tx2"/>
                </a:solidFill>
              </a:rPr>
              <a:t>Jeu de données</a:t>
            </a:r>
          </a:p>
        </p:txBody>
      </p:sp>
      <p:pic>
        <p:nvPicPr>
          <p:cNvPr id="6" name="Image 5" descr="Une image contenant texte&#10;&#10;Description générée automatiquement">
            <a:extLst>
              <a:ext uri="{FF2B5EF4-FFF2-40B4-BE49-F238E27FC236}">
                <a16:creationId xmlns:a16="http://schemas.microsoft.com/office/drawing/2014/main" id="{1546A491-8754-F247-A4F8-8749B3381498}"/>
              </a:ext>
            </a:extLst>
          </p:cNvPr>
          <p:cNvPicPr>
            <a:picLocks noChangeAspect="1"/>
          </p:cNvPicPr>
          <p:nvPr/>
        </p:nvPicPr>
        <p:blipFill>
          <a:blip r:embed="rId5"/>
          <a:stretch>
            <a:fillRect/>
          </a:stretch>
        </p:blipFill>
        <p:spPr>
          <a:xfrm>
            <a:off x="1866902" y="1345965"/>
            <a:ext cx="8662986" cy="5427412"/>
          </a:xfrm>
          <a:prstGeom prst="rect">
            <a:avLst/>
          </a:prstGeom>
        </p:spPr>
      </p:pic>
      <p:sp>
        <p:nvSpPr>
          <p:cNvPr id="7" name="ZoneTexte 6">
            <a:extLst>
              <a:ext uri="{FF2B5EF4-FFF2-40B4-BE49-F238E27FC236}">
                <a16:creationId xmlns:a16="http://schemas.microsoft.com/office/drawing/2014/main" id="{D20C48A5-2C00-B944-9133-361404064A09}"/>
              </a:ext>
            </a:extLst>
          </p:cNvPr>
          <p:cNvSpPr txBox="1"/>
          <p:nvPr/>
        </p:nvSpPr>
        <p:spPr>
          <a:xfrm>
            <a:off x="5397435" y="4681038"/>
            <a:ext cx="4927663" cy="584775"/>
          </a:xfrm>
          <a:prstGeom prst="rect">
            <a:avLst/>
          </a:prstGeom>
          <a:noFill/>
        </p:spPr>
        <p:txBody>
          <a:bodyPr wrap="square" rtlCol="0">
            <a:spAutoFit/>
          </a:bodyPr>
          <a:lstStyle/>
          <a:p>
            <a:endParaRPr lang="fr-FR" sz="1600" dirty="0"/>
          </a:p>
          <a:p>
            <a:pPr marL="285750" indent="-285750">
              <a:buFont typeface="Wingdings" pitchFamily="2" charset="2"/>
              <a:buChar char="q"/>
            </a:pPr>
            <a:r>
              <a:rPr lang="fr-FR" sz="1600" dirty="0"/>
              <a:t>Elles ont des données manquantes</a:t>
            </a:r>
          </a:p>
        </p:txBody>
      </p:sp>
    </p:spTree>
    <p:extLst>
      <p:ext uri="{BB962C8B-B14F-4D97-AF65-F5344CB8AC3E}">
        <p14:creationId xmlns:p14="http://schemas.microsoft.com/office/powerpoint/2010/main" val="2922066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Espace réservé du numéro de diapositive 3">
            <a:extLst>
              <a:ext uri="{FF2B5EF4-FFF2-40B4-BE49-F238E27FC236}">
                <a16:creationId xmlns:a16="http://schemas.microsoft.com/office/drawing/2014/main" id="{47C7DACF-9A12-8F4B-8E4C-726AD318C20C}"/>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8</a:t>
            </a:fld>
            <a:endParaRPr lang="en-US">
              <a:solidFill>
                <a:schemeClr val="tx1">
                  <a:alpha val="60000"/>
                </a:schemeClr>
              </a:solidFill>
            </a:endParaRPr>
          </a:p>
        </p:txBody>
      </p:sp>
      <p:sp>
        <p:nvSpPr>
          <p:cNvPr id="10" name="Titre 1">
            <a:extLst>
              <a:ext uri="{FF2B5EF4-FFF2-40B4-BE49-F238E27FC236}">
                <a16:creationId xmlns:a16="http://schemas.microsoft.com/office/drawing/2014/main" id="{47FF3D68-3B00-1F4F-839A-AEEEC30494FC}"/>
              </a:ext>
            </a:extLst>
          </p:cNvPr>
          <p:cNvSpPr>
            <a:spLocks noGrp="1"/>
          </p:cNvSpPr>
          <p:nvPr>
            <p:ph type="title"/>
          </p:nvPr>
        </p:nvSpPr>
        <p:spPr>
          <a:xfrm>
            <a:off x="685800" y="292168"/>
            <a:ext cx="10348146" cy="993707"/>
          </a:xfrm>
        </p:spPr>
        <p:txBody>
          <a:bodyPr anchor="t">
            <a:normAutofit/>
          </a:bodyPr>
          <a:lstStyle/>
          <a:p>
            <a:r>
              <a:rPr lang="fr-FR" dirty="0">
                <a:solidFill>
                  <a:schemeClr val="tx2"/>
                </a:solidFill>
              </a:rPr>
              <a:t>Plan de présentation</a:t>
            </a:r>
          </a:p>
        </p:txBody>
      </p:sp>
      <p:grpSp>
        <p:nvGrpSpPr>
          <p:cNvPr id="29" name="Groupe 28">
            <a:extLst>
              <a:ext uri="{FF2B5EF4-FFF2-40B4-BE49-F238E27FC236}">
                <a16:creationId xmlns:a16="http://schemas.microsoft.com/office/drawing/2014/main" id="{088DAE5F-5ED5-9B45-8A30-6B23C2156AEA}"/>
              </a:ext>
            </a:extLst>
          </p:cNvPr>
          <p:cNvGrpSpPr>
            <a:grpSpLocks noChangeAspect="1"/>
          </p:cNvGrpSpPr>
          <p:nvPr/>
        </p:nvGrpSpPr>
        <p:grpSpPr>
          <a:xfrm>
            <a:off x="1458098" y="1754725"/>
            <a:ext cx="7317527" cy="4320000"/>
            <a:chOff x="1966770" y="2006868"/>
            <a:chExt cx="6092410" cy="3596736"/>
          </a:xfrm>
          <a:solidFill>
            <a:schemeClr val="accent5">
              <a:lumMod val="40000"/>
              <a:lumOff val="60000"/>
            </a:schemeClr>
          </a:solidFill>
        </p:grpSpPr>
        <p:sp>
          <p:nvSpPr>
            <p:cNvPr id="30" name="Forme libre 29">
              <a:extLst>
                <a:ext uri="{FF2B5EF4-FFF2-40B4-BE49-F238E27FC236}">
                  <a16:creationId xmlns:a16="http://schemas.microsoft.com/office/drawing/2014/main" id="{B0373928-CA1F-5D45-89D5-C7EF216467B4}"/>
                </a:ext>
              </a:extLst>
            </p:cNvPr>
            <p:cNvSpPr/>
            <p:nvPr/>
          </p:nvSpPr>
          <p:spPr>
            <a:xfrm rot="21600000">
              <a:off x="2171338" y="2006868"/>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kern="1200"/>
                <a:t>Contexte</a:t>
              </a:r>
              <a:endParaRPr lang="en-US" kern="1200"/>
            </a:p>
          </p:txBody>
        </p:sp>
        <p:sp>
          <p:nvSpPr>
            <p:cNvPr id="31" name="Ellipse 30">
              <a:extLst>
                <a:ext uri="{FF2B5EF4-FFF2-40B4-BE49-F238E27FC236}">
                  <a16:creationId xmlns:a16="http://schemas.microsoft.com/office/drawing/2014/main" id="{FACF2787-3810-DF47-B6F8-F8FD7621A48B}"/>
                </a:ext>
              </a:extLst>
            </p:cNvPr>
            <p:cNvSpPr/>
            <p:nvPr/>
          </p:nvSpPr>
          <p:spPr>
            <a:xfrm>
              <a:off x="1966770" y="2006869"/>
              <a:ext cx="409136" cy="409136"/>
            </a:xfrm>
            <a:prstGeom prst="ellipse">
              <a:avLst/>
            </a:prstGeom>
            <a:grpFill/>
          </p:spPr>
          <p:style>
            <a:lnRef idx="0">
              <a:schemeClr val="lt1">
                <a:hueOff val="0"/>
                <a:satOff val="0"/>
                <a:lumOff val="0"/>
                <a:alphaOff val="0"/>
              </a:schemeClr>
            </a:lnRef>
            <a:fillRef idx="1">
              <a:schemeClr val="accent5">
                <a:tint val="50000"/>
                <a:hueOff val="0"/>
                <a:satOff val="0"/>
                <a:lumOff val="0"/>
                <a:alphaOff val="0"/>
              </a:schemeClr>
            </a:fillRef>
            <a:effectRef idx="3">
              <a:schemeClr val="accent5">
                <a:tint val="50000"/>
                <a:hueOff val="0"/>
                <a:satOff val="0"/>
                <a:lumOff val="0"/>
                <a:alphaOff val="0"/>
              </a:schemeClr>
            </a:effectRef>
            <a:fontRef idx="minor">
              <a:schemeClr val="lt1">
                <a:hueOff val="0"/>
                <a:satOff val="0"/>
                <a:lumOff val="0"/>
                <a:alphaOff val="0"/>
              </a:schemeClr>
            </a:fontRef>
          </p:style>
          <p:txBody>
            <a:bodyPr/>
            <a:lstStyle/>
            <a:p>
              <a:endParaRPr lang="fr-FR" sz="2000" dirty="0"/>
            </a:p>
          </p:txBody>
        </p:sp>
        <p:sp>
          <p:nvSpPr>
            <p:cNvPr id="32" name="Forme libre 31">
              <a:extLst>
                <a:ext uri="{FF2B5EF4-FFF2-40B4-BE49-F238E27FC236}">
                  <a16:creationId xmlns:a16="http://schemas.microsoft.com/office/drawing/2014/main" id="{E1494C0C-8103-8F45-AEAA-4CA10952D9EA}"/>
                </a:ext>
              </a:extLst>
            </p:cNvPr>
            <p:cNvSpPr/>
            <p:nvPr/>
          </p:nvSpPr>
          <p:spPr>
            <a:xfrm rot="21600000">
              <a:off x="2171338" y="2538135"/>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250685"/>
                <a:satOff val="87"/>
                <a:lumOff val="-1177"/>
                <a:alphaOff val="0"/>
              </a:schemeClr>
            </a:fillRef>
            <a:effectRef idx="3">
              <a:schemeClr val="accent5">
                <a:hueOff val="-250685"/>
                <a:satOff val="87"/>
                <a:lumOff val="-1177"/>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kern="1200" dirty="0"/>
                <a:t>Jeu de données</a:t>
              </a:r>
              <a:endParaRPr lang="en-US" kern="1200" dirty="0"/>
            </a:p>
          </p:txBody>
        </p:sp>
        <p:sp>
          <p:nvSpPr>
            <p:cNvPr id="33" name="Ellipse 32">
              <a:extLst>
                <a:ext uri="{FF2B5EF4-FFF2-40B4-BE49-F238E27FC236}">
                  <a16:creationId xmlns:a16="http://schemas.microsoft.com/office/drawing/2014/main" id="{93C7BB5D-0F65-D244-A961-0755A8CFDBFC}"/>
                </a:ext>
              </a:extLst>
            </p:cNvPr>
            <p:cNvSpPr/>
            <p:nvPr/>
          </p:nvSpPr>
          <p:spPr>
            <a:xfrm>
              <a:off x="1966770" y="2538136"/>
              <a:ext cx="409136" cy="409136"/>
            </a:xfrm>
            <a:prstGeom prst="ellipse">
              <a:avLst/>
            </a:prstGeom>
            <a:grpFill/>
          </p:spPr>
          <p:style>
            <a:lnRef idx="0">
              <a:schemeClr val="lt1">
                <a:hueOff val="0"/>
                <a:satOff val="0"/>
                <a:lumOff val="0"/>
                <a:alphaOff val="0"/>
              </a:schemeClr>
            </a:lnRef>
            <a:fillRef idx="1">
              <a:schemeClr val="accent5">
                <a:tint val="50000"/>
                <a:hueOff val="-306284"/>
                <a:satOff val="-1807"/>
                <a:lumOff val="-308"/>
                <a:alphaOff val="0"/>
              </a:schemeClr>
            </a:fillRef>
            <a:effectRef idx="3">
              <a:schemeClr val="accent5">
                <a:tint val="50000"/>
                <a:hueOff val="-306284"/>
                <a:satOff val="-1807"/>
                <a:lumOff val="-308"/>
                <a:alphaOff val="0"/>
              </a:schemeClr>
            </a:effectRef>
            <a:fontRef idx="minor">
              <a:schemeClr val="lt1">
                <a:hueOff val="0"/>
                <a:satOff val="0"/>
                <a:lumOff val="0"/>
                <a:alphaOff val="0"/>
              </a:schemeClr>
            </a:fontRef>
          </p:style>
          <p:txBody>
            <a:bodyPr/>
            <a:lstStyle/>
            <a:p>
              <a:endParaRPr lang="fr-FR"/>
            </a:p>
          </p:txBody>
        </p:sp>
        <p:sp>
          <p:nvSpPr>
            <p:cNvPr id="34" name="Forme libre 33">
              <a:extLst>
                <a:ext uri="{FF2B5EF4-FFF2-40B4-BE49-F238E27FC236}">
                  <a16:creationId xmlns:a16="http://schemas.microsoft.com/office/drawing/2014/main" id="{F895C13E-B609-444A-97BC-81940C8AA6B5}"/>
                </a:ext>
              </a:extLst>
            </p:cNvPr>
            <p:cNvSpPr/>
            <p:nvPr/>
          </p:nvSpPr>
          <p:spPr>
            <a:xfrm rot="21600000">
              <a:off x="2171338" y="3069401"/>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solidFill>
              <a:srgbClr val="0070C0"/>
            </a:solidFill>
          </p:spPr>
          <p:style>
            <a:lnRef idx="0">
              <a:schemeClr val="lt1">
                <a:hueOff val="0"/>
                <a:satOff val="0"/>
                <a:lumOff val="0"/>
                <a:alphaOff val="0"/>
              </a:schemeClr>
            </a:lnRef>
            <a:fillRef idx="3">
              <a:schemeClr val="accent5">
                <a:hueOff val="-501371"/>
                <a:satOff val="174"/>
                <a:lumOff val="-2353"/>
                <a:alphaOff val="0"/>
              </a:schemeClr>
            </a:fillRef>
            <a:effectRef idx="3">
              <a:schemeClr val="accent5">
                <a:hueOff val="-501371"/>
                <a:satOff val="174"/>
                <a:lumOff val="-2353"/>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dirty="0"/>
                <a:t>Critères pertinents</a:t>
              </a:r>
              <a:endParaRPr lang="en-US" kern="1200" dirty="0"/>
            </a:p>
          </p:txBody>
        </p:sp>
        <p:sp>
          <p:nvSpPr>
            <p:cNvPr id="35" name="Ellipse 34">
              <a:extLst>
                <a:ext uri="{FF2B5EF4-FFF2-40B4-BE49-F238E27FC236}">
                  <a16:creationId xmlns:a16="http://schemas.microsoft.com/office/drawing/2014/main" id="{0E07C723-6DD3-6F4B-BE21-E9667721D1DA}"/>
                </a:ext>
              </a:extLst>
            </p:cNvPr>
            <p:cNvSpPr/>
            <p:nvPr/>
          </p:nvSpPr>
          <p:spPr>
            <a:xfrm>
              <a:off x="1966770" y="3069402"/>
              <a:ext cx="409136" cy="409136"/>
            </a:xfrm>
            <a:prstGeom prst="ellipse">
              <a:avLst/>
            </a:prstGeom>
            <a:solidFill>
              <a:srgbClr val="0070C0"/>
            </a:solidFill>
          </p:spPr>
          <p:style>
            <a:lnRef idx="0">
              <a:schemeClr val="lt1">
                <a:hueOff val="0"/>
                <a:satOff val="0"/>
                <a:lumOff val="0"/>
                <a:alphaOff val="0"/>
              </a:schemeClr>
            </a:lnRef>
            <a:fillRef idx="1">
              <a:schemeClr val="accent5">
                <a:tint val="50000"/>
                <a:hueOff val="-612567"/>
                <a:satOff val="-3614"/>
                <a:lumOff val="-616"/>
                <a:alphaOff val="0"/>
              </a:schemeClr>
            </a:fillRef>
            <a:effectRef idx="3">
              <a:schemeClr val="accent5">
                <a:tint val="50000"/>
                <a:hueOff val="-612567"/>
                <a:satOff val="-3614"/>
                <a:lumOff val="-616"/>
                <a:alphaOff val="0"/>
              </a:schemeClr>
            </a:effectRef>
            <a:fontRef idx="minor">
              <a:schemeClr val="lt1">
                <a:hueOff val="0"/>
                <a:satOff val="0"/>
                <a:lumOff val="0"/>
                <a:alphaOff val="0"/>
              </a:schemeClr>
            </a:fontRef>
          </p:style>
          <p:txBody>
            <a:bodyPr/>
            <a:lstStyle/>
            <a:p>
              <a:endParaRPr lang="fr-FR"/>
            </a:p>
          </p:txBody>
        </p:sp>
        <p:sp>
          <p:nvSpPr>
            <p:cNvPr id="36" name="Forme libre 35">
              <a:extLst>
                <a:ext uri="{FF2B5EF4-FFF2-40B4-BE49-F238E27FC236}">
                  <a16:creationId xmlns:a16="http://schemas.microsoft.com/office/drawing/2014/main" id="{BA12F36F-8DBC-B043-9059-B549CBA570C3}"/>
                </a:ext>
              </a:extLst>
            </p:cNvPr>
            <p:cNvSpPr/>
            <p:nvPr/>
          </p:nvSpPr>
          <p:spPr>
            <a:xfrm rot="21600000">
              <a:off x="2171338" y="3600667"/>
              <a:ext cx="5887842" cy="409138"/>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752056"/>
                <a:satOff val="261"/>
                <a:lumOff val="-3530"/>
                <a:alphaOff val="0"/>
              </a:schemeClr>
            </a:fillRef>
            <a:effectRef idx="3">
              <a:schemeClr val="accent5">
                <a:hueOff val="-752056"/>
                <a:satOff val="261"/>
                <a:lumOff val="-3530"/>
                <a:alphaOff val="0"/>
              </a:schemeClr>
            </a:effectRef>
            <a:fontRef idx="minor">
              <a:schemeClr val="lt1"/>
            </a:fontRef>
          </p:style>
          <p:txBody>
            <a:bodyPr spcFirstLastPara="0" vert="horz" wrap="square" lIns="282702" tIns="60961" rIns="113792" bIns="60961" numCol="1" spcCol="1270" anchor="ctr" anchorCtr="0">
              <a:noAutofit/>
            </a:bodyPr>
            <a:lstStyle/>
            <a:p>
              <a:pPr marL="0" lvl="0" indent="0" defTabSz="711200">
                <a:lnSpc>
                  <a:spcPct val="90000"/>
                </a:lnSpc>
                <a:spcBef>
                  <a:spcPct val="0"/>
                </a:spcBef>
                <a:spcAft>
                  <a:spcPct val="35000"/>
                </a:spcAft>
                <a:buNone/>
              </a:pPr>
              <a:r>
                <a:rPr lang="fr-FR" kern="1200" dirty="0"/>
                <a:t>Classement par </a:t>
              </a:r>
              <a:r>
                <a:rPr lang="fr-FR" dirty="0"/>
                <a:t>indicateur</a:t>
              </a:r>
              <a:endParaRPr lang="en-US" kern="1200" dirty="0"/>
            </a:p>
          </p:txBody>
        </p:sp>
        <p:sp>
          <p:nvSpPr>
            <p:cNvPr id="37" name="Ellipse 36">
              <a:extLst>
                <a:ext uri="{FF2B5EF4-FFF2-40B4-BE49-F238E27FC236}">
                  <a16:creationId xmlns:a16="http://schemas.microsoft.com/office/drawing/2014/main" id="{6060CC1A-6ECD-D34B-9929-8AC05DEC2C34}"/>
                </a:ext>
              </a:extLst>
            </p:cNvPr>
            <p:cNvSpPr/>
            <p:nvPr/>
          </p:nvSpPr>
          <p:spPr>
            <a:xfrm>
              <a:off x="1966770" y="3600668"/>
              <a:ext cx="409136" cy="409136"/>
            </a:xfrm>
            <a:prstGeom prst="ellipse">
              <a:avLst/>
            </a:prstGeom>
            <a:grpFill/>
          </p:spPr>
          <p:style>
            <a:lnRef idx="0">
              <a:schemeClr val="lt1">
                <a:hueOff val="0"/>
                <a:satOff val="0"/>
                <a:lumOff val="0"/>
                <a:alphaOff val="0"/>
              </a:schemeClr>
            </a:lnRef>
            <a:fillRef idx="1">
              <a:schemeClr val="accent5">
                <a:tint val="50000"/>
                <a:hueOff val="-918851"/>
                <a:satOff val="-5421"/>
                <a:lumOff val="-924"/>
                <a:alphaOff val="0"/>
              </a:schemeClr>
            </a:fillRef>
            <a:effectRef idx="3">
              <a:schemeClr val="accent5">
                <a:tint val="50000"/>
                <a:hueOff val="-918851"/>
                <a:satOff val="-5421"/>
                <a:lumOff val="-924"/>
                <a:alphaOff val="0"/>
              </a:schemeClr>
            </a:effectRef>
            <a:fontRef idx="minor">
              <a:schemeClr val="lt1">
                <a:hueOff val="0"/>
                <a:satOff val="0"/>
                <a:lumOff val="0"/>
                <a:alphaOff val="0"/>
              </a:schemeClr>
            </a:fontRef>
          </p:style>
          <p:txBody>
            <a:bodyPr/>
            <a:lstStyle/>
            <a:p>
              <a:endParaRPr lang="fr-FR"/>
            </a:p>
          </p:txBody>
        </p:sp>
        <p:sp>
          <p:nvSpPr>
            <p:cNvPr id="38" name="Forme libre 37">
              <a:extLst>
                <a:ext uri="{FF2B5EF4-FFF2-40B4-BE49-F238E27FC236}">
                  <a16:creationId xmlns:a16="http://schemas.microsoft.com/office/drawing/2014/main" id="{5B1BF062-2B70-BE45-9CA1-0D2B47CEBC15}"/>
                </a:ext>
              </a:extLst>
            </p:cNvPr>
            <p:cNvSpPr/>
            <p:nvPr/>
          </p:nvSpPr>
          <p:spPr>
            <a:xfrm rot="21600000">
              <a:off x="2171338" y="4131934"/>
              <a:ext cx="5887842" cy="409137"/>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1002741"/>
                <a:satOff val="347"/>
                <a:lumOff val="-4707"/>
                <a:alphaOff val="0"/>
              </a:schemeClr>
            </a:fillRef>
            <a:effectRef idx="3">
              <a:schemeClr val="accent5">
                <a:hueOff val="-1002741"/>
                <a:satOff val="347"/>
                <a:lumOff val="-4707"/>
                <a:alphaOff val="0"/>
              </a:schemeClr>
            </a:effectRef>
            <a:fontRef idx="minor">
              <a:schemeClr val="lt1"/>
            </a:fontRef>
          </p:style>
          <p:txBody>
            <a:bodyPr spcFirstLastPara="0" vert="horz" wrap="square" lIns="282702" tIns="60961" rIns="113792" bIns="60960" numCol="1" spcCol="1270" anchor="ctr" anchorCtr="0">
              <a:noAutofit/>
            </a:bodyPr>
            <a:lstStyle/>
            <a:p>
              <a:pPr marL="0" lvl="0" indent="0" defTabSz="711200">
                <a:lnSpc>
                  <a:spcPct val="90000"/>
                </a:lnSpc>
                <a:spcBef>
                  <a:spcPct val="0"/>
                </a:spcBef>
                <a:spcAft>
                  <a:spcPct val="35000"/>
                </a:spcAft>
                <a:buNone/>
              </a:pPr>
              <a:r>
                <a:rPr lang="fr-FR" kern="1200" dirty="0"/>
                <a:t>Classement </a:t>
              </a:r>
              <a:r>
                <a:rPr lang="fr-FR" dirty="0"/>
                <a:t>en </a:t>
              </a:r>
              <a:r>
                <a:rPr lang="fr-FR" kern="1200" dirty="0"/>
                <a:t>utilisant des coefficients (X, Y, Z)</a:t>
              </a:r>
              <a:endParaRPr lang="en-US" kern="1200" dirty="0"/>
            </a:p>
          </p:txBody>
        </p:sp>
        <p:sp>
          <p:nvSpPr>
            <p:cNvPr id="39" name="Ellipse 38">
              <a:extLst>
                <a:ext uri="{FF2B5EF4-FFF2-40B4-BE49-F238E27FC236}">
                  <a16:creationId xmlns:a16="http://schemas.microsoft.com/office/drawing/2014/main" id="{5630FD55-CCD0-4A40-BF8A-FECBE3DCED6A}"/>
                </a:ext>
              </a:extLst>
            </p:cNvPr>
            <p:cNvSpPr/>
            <p:nvPr/>
          </p:nvSpPr>
          <p:spPr>
            <a:xfrm>
              <a:off x="1966770" y="4131935"/>
              <a:ext cx="409136" cy="409136"/>
            </a:xfrm>
            <a:prstGeom prst="ellipse">
              <a:avLst/>
            </a:prstGeom>
            <a:grpFill/>
          </p:spPr>
          <p:style>
            <a:lnRef idx="0">
              <a:schemeClr val="lt1">
                <a:hueOff val="0"/>
                <a:satOff val="0"/>
                <a:lumOff val="0"/>
                <a:alphaOff val="0"/>
              </a:schemeClr>
            </a:lnRef>
            <a:fillRef idx="1">
              <a:schemeClr val="accent5">
                <a:tint val="50000"/>
                <a:hueOff val="-1225135"/>
                <a:satOff val="-7229"/>
                <a:lumOff val="-1233"/>
                <a:alphaOff val="0"/>
              </a:schemeClr>
            </a:fillRef>
            <a:effectRef idx="3">
              <a:schemeClr val="accent5">
                <a:tint val="50000"/>
                <a:hueOff val="-1225135"/>
                <a:satOff val="-7229"/>
                <a:lumOff val="-1233"/>
                <a:alphaOff val="0"/>
              </a:schemeClr>
            </a:effectRef>
            <a:fontRef idx="minor">
              <a:schemeClr val="lt1">
                <a:hueOff val="0"/>
                <a:satOff val="0"/>
                <a:lumOff val="0"/>
                <a:alphaOff val="0"/>
              </a:schemeClr>
            </a:fontRef>
          </p:style>
          <p:txBody>
            <a:bodyPr/>
            <a:lstStyle/>
            <a:p>
              <a:endParaRPr lang="fr-FR"/>
            </a:p>
          </p:txBody>
        </p:sp>
        <p:sp>
          <p:nvSpPr>
            <p:cNvPr id="40" name="Forme libre 39">
              <a:extLst>
                <a:ext uri="{FF2B5EF4-FFF2-40B4-BE49-F238E27FC236}">
                  <a16:creationId xmlns:a16="http://schemas.microsoft.com/office/drawing/2014/main" id="{E0A22FAB-ACC1-C04D-B479-CC1EAF07A4A7}"/>
                </a:ext>
              </a:extLst>
            </p:cNvPr>
            <p:cNvSpPr/>
            <p:nvPr/>
          </p:nvSpPr>
          <p:spPr>
            <a:xfrm rot="21600000">
              <a:off x="2171338" y="4663200"/>
              <a:ext cx="5887842" cy="409137"/>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1253426"/>
                <a:satOff val="434"/>
                <a:lumOff val="-5883"/>
                <a:alphaOff val="0"/>
              </a:schemeClr>
            </a:fillRef>
            <a:effectRef idx="3">
              <a:schemeClr val="accent5">
                <a:hueOff val="-1253426"/>
                <a:satOff val="434"/>
                <a:lumOff val="-5883"/>
                <a:alphaOff val="0"/>
              </a:schemeClr>
            </a:effectRef>
            <a:fontRef idx="minor">
              <a:schemeClr val="lt1"/>
            </a:fontRef>
          </p:style>
          <p:txBody>
            <a:bodyPr spcFirstLastPara="0" vert="horz" wrap="square" lIns="282702" tIns="60961" rIns="113792" bIns="60960" numCol="1" spcCol="1270" anchor="ctr" anchorCtr="0">
              <a:noAutofit/>
            </a:bodyPr>
            <a:lstStyle/>
            <a:p>
              <a:pPr marL="0" lvl="0" indent="0" defTabSz="711200">
                <a:lnSpc>
                  <a:spcPct val="90000"/>
                </a:lnSpc>
                <a:spcBef>
                  <a:spcPct val="0"/>
                </a:spcBef>
                <a:spcAft>
                  <a:spcPct val="35000"/>
                </a:spcAft>
                <a:buNone/>
              </a:pPr>
              <a:r>
                <a:rPr lang="fr-FR" kern="1200" dirty="0"/>
                <a:t>Classement par méthode: Optimisation (X)</a:t>
              </a:r>
              <a:endParaRPr lang="en-US" kern="1200" dirty="0"/>
            </a:p>
          </p:txBody>
        </p:sp>
        <p:sp>
          <p:nvSpPr>
            <p:cNvPr id="41" name="Ellipse 40">
              <a:extLst>
                <a:ext uri="{FF2B5EF4-FFF2-40B4-BE49-F238E27FC236}">
                  <a16:creationId xmlns:a16="http://schemas.microsoft.com/office/drawing/2014/main" id="{1568F702-3BFA-054D-BB82-EDF51DA5C669}"/>
                </a:ext>
              </a:extLst>
            </p:cNvPr>
            <p:cNvSpPr/>
            <p:nvPr/>
          </p:nvSpPr>
          <p:spPr>
            <a:xfrm>
              <a:off x="1966770" y="4663201"/>
              <a:ext cx="409136" cy="409136"/>
            </a:xfrm>
            <a:prstGeom prst="ellipse">
              <a:avLst/>
            </a:prstGeom>
            <a:grpFill/>
          </p:spPr>
          <p:style>
            <a:lnRef idx="0">
              <a:schemeClr val="lt1">
                <a:hueOff val="0"/>
                <a:satOff val="0"/>
                <a:lumOff val="0"/>
                <a:alphaOff val="0"/>
              </a:schemeClr>
            </a:lnRef>
            <a:fillRef idx="1">
              <a:schemeClr val="accent5">
                <a:tint val="50000"/>
                <a:hueOff val="-1531419"/>
                <a:satOff val="-9036"/>
                <a:lumOff val="-1541"/>
                <a:alphaOff val="0"/>
              </a:schemeClr>
            </a:fillRef>
            <a:effectRef idx="3">
              <a:schemeClr val="accent5">
                <a:tint val="50000"/>
                <a:hueOff val="-1531419"/>
                <a:satOff val="-9036"/>
                <a:lumOff val="-1541"/>
                <a:alphaOff val="0"/>
              </a:schemeClr>
            </a:effectRef>
            <a:fontRef idx="minor">
              <a:schemeClr val="lt1">
                <a:hueOff val="0"/>
                <a:satOff val="0"/>
                <a:lumOff val="0"/>
                <a:alphaOff val="0"/>
              </a:schemeClr>
            </a:fontRef>
          </p:style>
          <p:txBody>
            <a:bodyPr/>
            <a:lstStyle/>
            <a:p>
              <a:endParaRPr lang="fr-FR" dirty="0"/>
            </a:p>
          </p:txBody>
        </p:sp>
        <p:sp>
          <p:nvSpPr>
            <p:cNvPr id="42" name="Forme libre 41">
              <a:extLst>
                <a:ext uri="{FF2B5EF4-FFF2-40B4-BE49-F238E27FC236}">
                  <a16:creationId xmlns:a16="http://schemas.microsoft.com/office/drawing/2014/main" id="{0CE098DC-72BB-6A41-B160-8A0596D0F3C7}"/>
                </a:ext>
              </a:extLst>
            </p:cNvPr>
            <p:cNvSpPr/>
            <p:nvPr/>
          </p:nvSpPr>
          <p:spPr>
            <a:xfrm rot="21600000">
              <a:off x="2171338" y="5194467"/>
              <a:ext cx="5887842" cy="409137"/>
            </a:xfrm>
            <a:custGeom>
              <a:avLst/>
              <a:gdLst>
                <a:gd name="connsiteX0" fmla="*/ 0 w 5887842"/>
                <a:gd name="connsiteY0" fmla="*/ 0 h 409136"/>
                <a:gd name="connsiteX1" fmla="*/ 5683274 w 5887842"/>
                <a:gd name="connsiteY1" fmla="*/ 0 h 409136"/>
                <a:gd name="connsiteX2" fmla="*/ 5887842 w 5887842"/>
                <a:gd name="connsiteY2" fmla="*/ 204568 h 409136"/>
                <a:gd name="connsiteX3" fmla="*/ 5683274 w 5887842"/>
                <a:gd name="connsiteY3" fmla="*/ 409136 h 409136"/>
                <a:gd name="connsiteX4" fmla="*/ 0 w 5887842"/>
                <a:gd name="connsiteY4" fmla="*/ 409136 h 409136"/>
                <a:gd name="connsiteX5" fmla="*/ 0 w 5887842"/>
                <a:gd name="connsiteY5" fmla="*/ 0 h 4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842" h="409136">
                  <a:moveTo>
                    <a:pt x="5887842" y="409135"/>
                  </a:moveTo>
                  <a:lnTo>
                    <a:pt x="204568" y="409135"/>
                  </a:lnTo>
                  <a:lnTo>
                    <a:pt x="0" y="204568"/>
                  </a:lnTo>
                  <a:lnTo>
                    <a:pt x="204568" y="1"/>
                  </a:lnTo>
                  <a:lnTo>
                    <a:pt x="5887842" y="1"/>
                  </a:lnTo>
                  <a:lnTo>
                    <a:pt x="5887842" y="409135"/>
                  </a:lnTo>
                  <a:close/>
                </a:path>
              </a:pathLst>
            </a:custGeom>
            <a:grpFill/>
          </p:spPr>
          <p:style>
            <a:lnRef idx="0">
              <a:schemeClr val="lt1">
                <a:hueOff val="0"/>
                <a:satOff val="0"/>
                <a:lumOff val="0"/>
                <a:alphaOff val="0"/>
              </a:schemeClr>
            </a:lnRef>
            <a:fillRef idx="3">
              <a:schemeClr val="accent5">
                <a:hueOff val="-1504112"/>
                <a:satOff val="521"/>
                <a:lumOff val="-7060"/>
                <a:alphaOff val="0"/>
              </a:schemeClr>
            </a:fillRef>
            <a:effectRef idx="3">
              <a:schemeClr val="accent5">
                <a:hueOff val="-1504112"/>
                <a:satOff val="521"/>
                <a:lumOff val="-7060"/>
                <a:alphaOff val="0"/>
              </a:schemeClr>
            </a:effectRef>
            <a:fontRef idx="minor">
              <a:schemeClr val="lt1"/>
            </a:fontRef>
          </p:style>
          <p:txBody>
            <a:bodyPr spcFirstLastPara="0" vert="horz" wrap="square" lIns="282702" tIns="60961" rIns="113792" bIns="60960" numCol="1" spcCol="1270" anchor="ctr" anchorCtr="0">
              <a:noAutofit/>
            </a:bodyPr>
            <a:lstStyle/>
            <a:p>
              <a:pPr marL="0" lvl="0" indent="0" defTabSz="711200">
                <a:lnSpc>
                  <a:spcPct val="90000"/>
                </a:lnSpc>
                <a:spcBef>
                  <a:spcPct val="0"/>
                </a:spcBef>
                <a:spcAft>
                  <a:spcPct val="35000"/>
                </a:spcAft>
                <a:buNone/>
              </a:pPr>
              <a:r>
                <a:rPr lang="fr-FR" kern="1200"/>
                <a:t>Conclusion</a:t>
              </a:r>
              <a:endParaRPr lang="en-US" kern="1200"/>
            </a:p>
          </p:txBody>
        </p:sp>
        <p:sp>
          <p:nvSpPr>
            <p:cNvPr id="43" name="Ellipse 42">
              <a:extLst>
                <a:ext uri="{FF2B5EF4-FFF2-40B4-BE49-F238E27FC236}">
                  <a16:creationId xmlns:a16="http://schemas.microsoft.com/office/drawing/2014/main" id="{538F7085-BF35-7346-8553-15FA2178AF52}"/>
                </a:ext>
              </a:extLst>
            </p:cNvPr>
            <p:cNvSpPr/>
            <p:nvPr/>
          </p:nvSpPr>
          <p:spPr>
            <a:xfrm>
              <a:off x="1966770" y="5194468"/>
              <a:ext cx="409136" cy="409136"/>
            </a:xfrm>
            <a:prstGeom prst="ellipse">
              <a:avLst/>
            </a:prstGeom>
            <a:grpFill/>
          </p:spPr>
          <p:style>
            <a:lnRef idx="0">
              <a:schemeClr val="lt1">
                <a:hueOff val="0"/>
                <a:satOff val="0"/>
                <a:lumOff val="0"/>
                <a:alphaOff val="0"/>
              </a:schemeClr>
            </a:lnRef>
            <a:fillRef idx="1">
              <a:schemeClr val="accent5">
                <a:tint val="50000"/>
                <a:hueOff val="-1837702"/>
                <a:satOff val="-10843"/>
                <a:lumOff val="-1849"/>
                <a:alphaOff val="0"/>
              </a:schemeClr>
            </a:fillRef>
            <a:effectRef idx="3">
              <a:schemeClr val="accent5">
                <a:tint val="50000"/>
                <a:hueOff val="-1837702"/>
                <a:satOff val="-10843"/>
                <a:lumOff val="-1849"/>
                <a:alphaOff val="0"/>
              </a:schemeClr>
            </a:effectRef>
            <a:fontRef idx="minor">
              <a:schemeClr val="lt1">
                <a:hueOff val="0"/>
                <a:satOff val="0"/>
                <a:lumOff val="0"/>
                <a:alphaOff val="0"/>
              </a:schemeClr>
            </a:fontRef>
          </p:style>
          <p:txBody>
            <a:bodyPr/>
            <a:lstStyle/>
            <a:p>
              <a:endParaRPr lang="fr-FR" dirty="0"/>
            </a:p>
          </p:txBody>
        </p:sp>
      </p:grpSp>
    </p:spTree>
    <p:extLst>
      <p:ext uri="{BB962C8B-B14F-4D97-AF65-F5344CB8AC3E}">
        <p14:creationId xmlns:p14="http://schemas.microsoft.com/office/powerpoint/2010/main" val="2224624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re 1">
            <a:extLst>
              <a:ext uri="{FF2B5EF4-FFF2-40B4-BE49-F238E27FC236}">
                <a16:creationId xmlns:a16="http://schemas.microsoft.com/office/drawing/2014/main" id="{0AC92FFD-C49B-D74F-82E7-573FA0D9AF79}"/>
              </a:ext>
            </a:extLst>
          </p:cNvPr>
          <p:cNvSpPr>
            <a:spLocks noGrp="1"/>
          </p:cNvSpPr>
          <p:nvPr>
            <p:ph type="title"/>
          </p:nvPr>
        </p:nvSpPr>
        <p:spPr>
          <a:xfrm>
            <a:off x="838201" y="559813"/>
            <a:ext cx="10348146" cy="1675009"/>
          </a:xfrm>
        </p:spPr>
        <p:txBody>
          <a:bodyPr anchor="t">
            <a:normAutofit/>
          </a:bodyPr>
          <a:lstStyle/>
          <a:p>
            <a:r>
              <a:rPr lang="fr-FR" dirty="0">
                <a:solidFill>
                  <a:schemeClr val="tx2"/>
                </a:solidFill>
              </a:rPr>
              <a:t>Analyse global</a:t>
            </a:r>
          </a:p>
        </p:txBody>
      </p:sp>
      <p:pic>
        <p:nvPicPr>
          <p:cNvPr id="14" name="Picture 13">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4" name="Rectangle : coins arrondis 3">
            <a:extLst>
              <a:ext uri="{FF2B5EF4-FFF2-40B4-BE49-F238E27FC236}">
                <a16:creationId xmlns:a16="http://schemas.microsoft.com/office/drawing/2014/main" id="{FEFC7644-2ED0-494B-84CD-E750C04B6B65}"/>
              </a:ext>
            </a:extLst>
          </p:cNvPr>
          <p:cNvSpPr/>
          <p:nvPr/>
        </p:nvSpPr>
        <p:spPr>
          <a:xfrm>
            <a:off x="1525543" y="2952821"/>
            <a:ext cx="2271712" cy="58578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Formation en ligne</a:t>
            </a:r>
          </a:p>
        </p:txBody>
      </p:sp>
      <p:sp>
        <p:nvSpPr>
          <p:cNvPr id="9" name="Rectangle : coins arrondis 8">
            <a:extLst>
              <a:ext uri="{FF2B5EF4-FFF2-40B4-BE49-F238E27FC236}">
                <a16:creationId xmlns:a16="http://schemas.microsoft.com/office/drawing/2014/main" id="{F9517CE7-6397-D04F-B53D-B2932300A0B8}"/>
              </a:ext>
            </a:extLst>
          </p:cNvPr>
          <p:cNvSpPr/>
          <p:nvPr/>
        </p:nvSpPr>
        <p:spPr>
          <a:xfrm>
            <a:off x="5180996" y="1561299"/>
            <a:ext cx="2271712" cy="585787"/>
          </a:xfrm>
          <a:prstGeom prst="roundRect">
            <a:avLst/>
          </a:prstGeom>
          <a:solidFill>
            <a:srgbClr val="FF000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fr-FR" dirty="0"/>
              <a:t>Infrastructure</a:t>
            </a:r>
          </a:p>
        </p:txBody>
      </p:sp>
      <p:sp>
        <p:nvSpPr>
          <p:cNvPr id="11" name="Rectangle : coins arrondis 10">
            <a:extLst>
              <a:ext uri="{FF2B5EF4-FFF2-40B4-BE49-F238E27FC236}">
                <a16:creationId xmlns:a16="http://schemas.microsoft.com/office/drawing/2014/main" id="{F1190070-1BFC-154F-A1B2-ABB4AB0BF3DC}"/>
              </a:ext>
            </a:extLst>
          </p:cNvPr>
          <p:cNvSpPr/>
          <p:nvPr/>
        </p:nvSpPr>
        <p:spPr>
          <a:xfrm>
            <a:off x="5180996" y="2959536"/>
            <a:ext cx="2271712" cy="585787"/>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fr-FR" dirty="0"/>
              <a:t>Revenue de client</a:t>
            </a:r>
          </a:p>
        </p:txBody>
      </p:sp>
      <p:sp>
        <p:nvSpPr>
          <p:cNvPr id="13" name="Rectangle : coins arrondis 12">
            <a:extLst>
              <a:ext uri="{FF2B5EF4-FFF2-40B4-BE49-F238E27FC236}">
                <a16:creationId xmlns:a16="http://schemas.microsoft.com/office/drawing/2014/main" id="{8DB519EA-E4C1-F148-9DE6-B6B60817BC15}"/>
              </a:ext>
            </a:extLst>
          </p:cNvPr>
          <p:cNvSpPr/>
          <p:nvPr/>
        </p:nvSpPr>
        <p:spPr>
          <a:xfrm>
            <a:off x="5180996" y="4357773"/>
            <a:ext cx="2271712" cy="585787"/>
          </a:xfrm>
          <a:prstGeom prst="roundRect">
            <a:avLst/>
          </a:prstGeom>
          <a:solidFill>
            <a:srgbClr val="0070C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fr-FR" dirty="0"/>
              <a:t>Nombre de client</a:t>
            </a:r>
          </a:p>
        </p:txBody>
      </p:sp>
      <p:sp>
        <p:nvSpPr>
          <p:cNvPr id="15" name="Rectangle : coins arrondis 14">
            <a:extLst>
              <a:ext uri="{FF2B5EF4-FFF2-40B4-BE49-F238E27FC236}">
                <a16:creationId xmlns:a16="http://schemas.microsoft.com/office/drawing/2014/main" id="{081BDB15-AFDF-0244-B8CF-433CFA3E913D}"/>
              </a:ext>
            </a:extLst>
          </p:cNvPr>
          <p:cNvSpPr/>
          <p:nvPr/>
        </p:nvSpPr>
        <p:spPr>
          <a:xfrm>
            <a:off x="8933788" y="1672512"/>
            <a:ext cx="2743201" cy="322207"/>
          </a:xfrm>
          <a:prstGeom prst="roundRect">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fr-FR" sz="1400" dirty="0"/>
              <a:t>Utilisation d’internet</a:t>
            </a:r>
          </a:p>
        </p:txBody>
      </p:sp>
      <p:sp>
        <p:nvSpPr>
          <p:cNvPr id="18" name="Rectangle : coins arrondis 17">
            <a:extLst>
              <a:ext uri="{FF2B5EF4-FFF2-40B4-BE49-F238E27FC236}">
                <a16:creationId xmlns:a16="http://schemas.microsoft.com/office/drawing/2014/main" id="{F8B2590D-5032-0346-9BC2-B172099FC130}"/>
              </a:ext>
            </a:extLst>
          </p:cNvPr>
          <p:cNvSpPr/>
          <p:nvPr/>
        </p:nvSpPr>
        <p:spPr>
          <a:xfrm>
            <a:off x="8933789" y="4504081"/>
            <a:ext cx="2738861" cy="322207"/>
          </a:xfrm>
          <a:prstGeom prst="roundRect">
            <a:avLst/>
          </a:prstGeom>
          <a:solidFill>
            <a:srgbClr val="0070C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fr-FR" sz="1400" dirty="0"/>
              <a:t>Jeune population (lycée) </a:t>
            </a:r>
          </a:p>
        </p:txBody>
      </p:sp>
      <p:sp>
        <p:nvSpPr>
          <p:cNvPr id="19" name="Rectangle : coins arrondis 18">
            <a:extLst>
              <a:ext uri="{FF2B5EF4-FFF2-40B4-BE49-F238E27FC236}">
                <a16:creationId xmlns:a16="http://schemas.microsoft.com/office/drawing/2014/main" id="{524F7237-37FF-374D-8CAA-B892AF856F12}"/>
              </a:ext>
            </a:extLst>
          </p:cNvPr>
          <p:cNvSpPr/>
          <p:nvPr/>
        </p:nvSpPr>
        <p:spPr>
          <a:xfrm>
            <a:off x="8929962" y="4873764"/>
            <a:ext cx="2738861" cy="322207"/>
          </a:xfrm>
          <a:prstGeom prst="roundRect">
            <a:avLst/>
          </a:prstGeom>
          <a:solidFill>
            <a:srgbClr val="0070C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fr-FR" sz="1400" dirty="0"/>
              <a:t>Taux d’inscription (lycée)</a:t>
            </a:r>
          </a:p>
        </p:txBody>
      </p:sp>
      <p:sp>
        <p:nvSpPr>
          <p:cNvPr id="6" name="Flèche vers la droite 5">
            <a:extLst>
              <a:ext uri="{FF2B5EF4-FFF2-40B4-BE49-F238E27FC236}">
                <a16:creationId xmlns:a16="http://schemas.microsoft.com/office/drawing/2014/main" id="{E9F367B4-4EBD-E541-925A-FB3FC5118CCA}"/>
              </a:ext>
            </a:extLst>
          </p:cNvPr>
          <p:cNvSpPr/>
          <p:nvPr/>
        </p:nvSpPr>
        <p:spPr>
          <a:xfrm>
            <a:off x="3810134" y="3173771"/>
            <a:ext cx="1383741" cy="14166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fr-FR"/>
          </a:p>
        </p:txBody>
      </p:sp>
      <p:sp>
        <p:nvSpPr>
          <p:cNvPr id="20" name="Flèche vers la droite 19">
            <a:extLst>
              <a:ext uri="{FF2B5EF4-FFF2-40B4-BE49-F238E27FC236}">
                <a16:creationId xmlns:a16="http://schemas.microsoft.com/office/drawing/2014/main" id="{4E09A91A-2009-0D4C-BC27-0FD0F9C3B38B}"/>
              </a:ext>
            </a:extLst>
          </p:cNvPr>
          <p:cNvSpPr/>
          <p:nvPr/>
        </p:nvSpPr>
        <p:spPr>
          <a:xfrm>
            <a:off x="7452708" y="3173771"/>
            <a:ext cx="1383741" cy="14166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fr-FR"/>
          </a:p>
        </p:txBody>
      </p:sp>
      <p:sp>
        <p:nvSpPr>
          <p:cNvPr id="21" name="Flèche vers la droite 20">
            <a:extLst>
              <a:ext uri="{FF2B5EF4-FFF2-40B4-BE49-F238E27FC236}">
                <a16:creationId xmlns:a16="http://schemas.microsoft.com/office/drawing/2014/main" id="{C8FA65F3-FCE0-564B-BA3F-F18400898C48}"/>
              </a:ext>
            </a:extLst>
          </p:cNvPr>
          <p:cNvSpPr/>
          <p:nvPr/>
        </p:nvSpPr>
        <p:spPr>
          <a:xfrm>
            <a:off x="7463451" y="4597659"/>
            <a:ext cx="1383741" cy="14166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fr-FR"/>
          </a:p>
        </p:txBody>
      </p:sp>
      <p:sp>
        <p:nvSpPr>
          <p:cNvPr id="22" name="Flèche vers la droite 21">
            <a:extLst>
              <a:ext uri="{FF2B5EF4-FFF2-40B4-BE49-F238E27FC236}">
                <a16:creationId xmlns:a16="http://schemas.microsoft.com/office/drawing/2014/main" id="{2D942CF5-1F61-EF4A-8D1F-A0C204E17524}"/>
              </a:ext>
            </a:extLst>
          </p:cNvPr>
          <p:cNvSpPr/>
          <p:nvPr/>
        </p:nvSpPr>
        <p:spPr>
          <a:xfrm>
            <a:off x="7452707" y="1775534"/>
            <a:ext cx="1383741" cy="14166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fr-FR"/>
          </a:p>
        </p:txBody>
      </p:sp>
      <p:sp>
        <p:nvSpPr>
          <p:cNvPr id="26" name="Flèche vers la droite 25">
            <a:extLst>
              <a:ext uri="{FF2B5EF4-FFF2-40B4-BE49-F238E27FC236}">
                <a16:creationId xmlns:a16="http://schemas.microsoft.com/office/drawing/2014/main" id="{B44C9A9D-4B35-C54E-ABFB-AD77E70C4CFE}"/>
              </a:ext>
            </a:extLst>
          </p:cNvPr>
          <p:cNvSpPr/>
          <p:nvPr/>
        </p:nvSpPr>
        <p:spPr>
          <a:xfrm rot="-1800000">
            <a:off x="3752859" y="2589594"/>
            <a:ext cx="1383741" cy="141668"/>
          </a:xfrm>
          <a:prstGeom prst="rightArrow">
            <a:avLst/>
          </a:prstGeom>
          <a:gradFill>
            <a:lin ang="5400000" scaled="0"/>
          </a:gradFill>
        </p:spPr>
        <p:style>
          <a:lnRef idx="1">
            <a:schemeClr val="dk1"/>
          </a:lnRef>
          <a:fillRef idx="2">
            <a:schemeClr val="dk1"/>
          </a:fillRef>
          <a:effectRef idx="1">
            <a:schemeClr val="dk1"/>
          </a:effectRef>
          <a:fontRef idx="minor">
            <a:schemeClr val="dk1"/>
          </a:fontRef>
        </p:style>
        <p:txBody>
          <a:bodyPr rtlCol="0" anchor="ctr"/>
          <a:lstStyle/>
          <a:p>
            <a:pPr algn="ctr"/>
            <a:endParaRPr lang="fr-FR" dirty="0"/>
          </a:p>
        </p:txBody>
      </p:sp>
      <p:sp>
        <p:nvSpPr>
          <p:cNvPr id="27" name="Flèche vers la droite 26">
            <a:extLst>
              <a:ext uri="{FF2B5EF4-FFF2-40B4-BE49-F238E27FC236}">
                <a16:creationId xmlns:a16="http://schemas.microsoft.com/office/drawing/2014/main" id="{C69B3416-43A4-6E42-BEF8-67B6F8510E3E}"/>
              </a:ext>
            </a:extLst>
          </p:cNvPr>
          <p:cNvSpPr/>
          <p:nvPr/>
        </p:nvSpPr>
        <p:spPr>
          <a:xfrm rot="1800000">
            <a:off x="3739979" y="3810939"/>
            <a:ext cx="1383741" cy="141668"/>
          </a:xfrm>
          <a:prstGeom prst="rightArrow">
            <a:avLst/>
          </a:prstGeom>
          <a:gradFill>
            <a:lin ang="5400000" scaled="0"/>
          </a:gradFill>
        </p:spPr>
        <p:style>
          <a:lnRef idx="1">
            <a:schemeClr val="dk1"/>
          </a:lnRef>
          <a:fillRef idx="2">
            <a:schemeClr val="dk1"/>
          </a:fillRef>
          <a:effectRef idx="1">
            <a:schemeClr val="dk1"/>
          </a:effectRef>
          <a:fontRef idx="minor">
            <a:schemeClr val="dk1"/>
          </a:fontRef>
        </p:style>
        <p:txBody>
          <a:bodyPr rtlCol="0" anchor="ctr"/>
          <a:lstStyle/>
          <a:p>
            <a:pPr algn="ctr"/>
            <a:endParaRPr lang="fr-FR" dirty="0"/>
          </a:p>
        </p:txBody>
      </p:sp>
      <p:sp>
        <p:nvSpPr>
          <p:cNvPr id="28" name="Rectangle : coins arrondis 27">
            <a:extLst>
              <a:ext uri="{FF2B5EF4-FFF2-40B4-BE49-F238E27FC236}">
                <a16:creationId xmlns:a16="http://schemas.microsoft.com/office/drawing/2014/main" id="{C6260302-CBCC-B044-9D34-BEF2C16ABBF5}"/>
              </a:ext>
            </a:extLst>
          </p:cNvPr>
          <p:cNvSpPr/>
          <p:nvPr/>
        </p:nvSpPr>
        <p:spPr>
          <a:xfrm>
            <a:off x="8925623" y="3456553"/>
            <a:ext cx="2743200" cy="322207"/>
          </a:xfrm>
          <a:prstGeom prst="roundRect">
            <a:avLst/>
          </a:prstGeom>
          <a:solidFill>
            <a:srgbClr val="00B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fr-FR" sz="1400" dirty="0"/>
              <a:t>Revenue par habitants</a:t>
            </a:r>
          </a:p>
        </p:txBody>
      </p:sp>
      <p:sp>
        <p:nvSpPr>
          <p:cNvPr id="30" name="Rectangle : coins arrondis 29">
            <a:extLst>
              <a:ext uri="{FF2B5EF4-FFF2-40B4-BE49-F238E27FC236}">
                <a16:creationId xmlns:a16="http://schemas.microsoft.com/office/drawing/2014/main" id="{719820AC-FA9B-B64F-BCB1-F9061B3E52A2}"/>
              </a:ext>
            </a:extLst>
          </p:cNvPr>
          <p:cNvSpPr/>
          <p:nvPr/>
        </p:nvSpPr>
        <p:spPr>
          <a:xfrm>
            <a:off x="8937617" y="3070982"/>
            <a:ext cx="2743201" cy="322207"/>
          </a:xfrm>
          <a:prstGeom prst="roundRect">
            <a:avLst/>
          </a:prstGeom>
          <a:solidFill>
            <a:srgbClr val="00B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fr-FR" sz="1400" dirty="0"/>
              <a:t>PIB par habitants</a:t>
            </a:r>
          </a:p>
        </p:txBody>
      </p:sp>
      <p:sp>
        <p:nvSpPr>
          <p:cNvPr id="32" name="Espace réservé du numéro de diapositive 31">
            <a:extLst>
              <a:ext uri="{FF2B5EF4-FFF2-40B4-BE49-F238E27FC236}">
                <a16:creationId xmlns:a16="http://schemas.microsoft.com/office/drawing/2014/main" id="{6C8A221B-97FF-5546-8813-7E11372E6B8D}"/>
              </a:ext>
            </a:extLst>
          </p:cNvPr>
          <p:cNvSpPr>
            <a:spLocks noGrp="1"/>
          </p:cNvSpPr>
          <p:nvPr>
            <p:ph type="sldNum" sz="quarter" idx="12"/>
          </p:nvPr>
        </p:nvSpPr>
        <p:spPr/>
        <p:txBody>
          <a:bodyPr/>
          <a:lstStyle/>
          <a:p>
            <a:fld id="{73B850FF-6169-4056-8077-06FFA93A5366}" type="slidenum">
              <a:rPr lang="en-US" smtClean="0"/>
              <a:t>9</a:t>
            </a:fld>
            <a:endParaRPr lang="en-US"/>
          </a:p>
        </p:txBody>
      </p:sp>
      <p:sp>
        <p:nvSpPr>
          <p:cNvPr id="33" name="ZoneTexte 32">
            <a:extLst>
              <a:ext uri="{FF2B5EF4-FFF2-40B4-BE49-F238E27FC236}">
                <a16:creationId xmlns:a16="http://schemas.microsoft.com/office/drawing/2014/main" id="{E6445532-A57E-414F-9538-4F47459C193A}"/>
              </a:ext>
            </a:extLst>
          </p:cNvPr>
          <p:cNvSpPr txBox="1"/>
          <p:nvPr/>
        </p:nvSpPr>
        <p:spPr>
          <a:xfrm>
            <a:off x="1402724" y="6139648"/>
            <a:ext cx="9828255" cy="584775"/>
          </a:xfrm>
          <a:prstGeom prst="rect">
            <a:avLst/>
          </a:prstGeom>
          <a:noFill/>
        </p:spPr>
        <p:txBody>
          <a:bodyPr wrap="square" rtlCol="0">
            <a:spAutoFit/>
          </a:bodyPr>
          <a:lstStyle/>
          <a:p>
            <a:pPr marL="285750" indent="-285750">
              <a:buFont typeface="Wingdings" pitchFamily="2" charset="2"/>
              <a:buChar char="v"/>
            </a:pPr>
            <a:r>
              <a:rPr lang="fr-FR" sz="1600" dirty="0"/>
              <a:t>Infrastructure, revenue de client potentiel et  nombre de client potentiel sont trois critères importants</a:t>
            </a:r>
          </a:p>
          <a:p>
            <a:pPr marL="285750" indent="-285750">
              <a:buFont typeface="Wingdings" pitchFamily="2" charset="2"/>
              <a:buChar char="v"/>
            </a:pPr>
            <a:r>
              <a:rPr lang="fr-FR" sz="1600" dirty="0"/>
              <a:t>Elles permettent de choisir des pays avec un fort potentiel pour la service de formation en ligne</a:t>
            </a:r>
          </a:p>
        </p:txBody>
      </p:sp>
      <p:sp>
        <p:nvSpPr>
          <p:cNvPr id="34" name="Rectangle : coins arrondis 33">
            <a:extLst>
              <a:ext uri="{FF2B5EF4-FFF2-40B4-BE49-F238E27FC236}">
                <a16:creationId xmlns:a16="http://schemas.microsoft.com/office/drawing/2014/main" id="{87747FA9-A35F-4745-B9BB-B871A905EC6B}"/>
              </a:ext>
            </a:extLst>
          </p:cNvPr>
          <p:cNvSpPr/>
          <p:nvPr/>
        </p:nvSpPr>
        <p:spPr>
          <a:xfrm>
            <a:off x="8937617" y="5259335"/>
            <a:ext cx="2738861" cy="322207"/>
          </a:xfrm>
          <a:prstGeom prst="roundRect">
            <a:avLst/>
          </a:prstGeom>
          <a:solidFill>
            <a:srgbClr val="0070C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fr-FR" sz="1400" dirty="0"/>
              <a:t>Jeune population (université) </a:t>
            </a:r>
          </a:p>
        </p:txBody>
      </p:sp>
      <p:sp>
        <p:nvSpPr>
          <p:cNvPr id="35" name="Rectangle : coins arrondis 34">
            <a:extLst>
              <a:ext uri="{FF2B5EF4-FFF2-40B4-BE49-F238E27FC236}">
                <a16:creationId xmlns:a16="http://schemas.microsoft.com/office/drawing/2014/main" id="{6D9FC43A-E3BA-A144-A6F0-A032F547E103}"/>
              </a:ext>
            </a:extLst>
          </p:cNvPr>
          <p:cNvSpPr/>
          <p:nvPr/>
        </p:nvSpPr>
        <p:spPr>
          <a:xfrm>
            <a:off x="8933790" y="5629018"/>
            <a:ext cx="2738861" cy="322207"/>
          </a:xfrm>
          <a:prstGeom prst="roundRect">
            <a:avLst/>
          </a:prstGeom>
          <a:solidFill>
            <a:srgbClr val="0070C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fr-FR" sz="1400" dirty="0"/>
              <a:t>Taux d’inscription (université)</a:t>
            </a:r>
          </a:p>
        </p:txBody>
      </p:sp>
      <p:sp>
        <p:nvSpPr>
          <p:cNvPr id="29" name="Rectangle : coins arrondis 28">
            <a:extLst>
              <a:ext uri="{FF2B5EF4-FFF2-40B4-BE49-F238E27FC236}">
                <a16:creationId xmlns:a16="http://schemas.microsoft.com/office/drawing/2014/main" id="{FBBCA0EF-0EBC-4B42-8479-4A74B6EE11B1}"/>
              </a:ext>
            </a:extLst>
          </p:cNvPr>
          <p:cNvSpPr/>
          <p:nvPr/>
        </p:nvSpPr>
        <p:spPr>
          <a:xfrm>
            <a:off x="8925622" y="2072959"/>
            <a:ext cx="2743201" cy="322207"/>
          </a:xfrm>
          <a:prstGeom prst="roundRect">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fr-FR" sz="1400" dirty="0"/>
              <a:t>Ordinateur personnel</a:t>
            </a:r>
          </a:p>
        </p:txBody>
      </p:sp>
    </p:spTree>
    <p:extLst>
      <p:ext uri="{BB962C8B-B14F-4D97-AF65-F5344CB8AC3E}">
        <p14:creationId xmlns:p14="http://schemas.microsoft.com/office/powerpoint/2010/main" val="152476738"/>
      </p:ext>
    </p:extLst>
  </p:cSld>
  <p:clrMapOvr>
    <a:masterClrMapping/>
  </p:clrMapOvr>
</p:sld>
</file>

<file path=ppt/theme/theme1.xml><?xml version="1.0" encoding="utf-8"?>
<a:theme xmlns:a="http://schemas.openxmlformats.org/drawingml/2006/main" name="BlockprintVTI">
  <a:themeElements>
    <a:clrScheme name="AnalogousFromDarkSeedLeftStep">
      <a:dk1>
        <a:srgbClr val="000000"/>
      </a:dk1>
      <a:lt1>
        <a:srgbClr val="FFFFFF"/>
      </a:lt1>
      <a:dk2>
        <a:srgbClr val="1A1633"/>
      </a:dk2>
      <a:lt2>
        <a:srgbClr val="F0F3F1"/>
      </a:lt2>
      <a:accent1>
        <a:srgbClr val="D13FBA"/>
      </a:accent1>
      <a:accent2>
        <a:srgbClr val="9A2DBF"/>
      </a:accent2>
      <a:accent3>
        <a:srgbClr val="6F3FD1"/>
      </a:accent3>
      <a:accent4>
        <a:srgbClr val="313EC0"/>
      </a:accent4>
      <a:accent5>
        <a:srgbClr val="3F89D1"/>
      </a:accent5>
      <a:accent6>
        <a:srgbClr val="2DB4BF"/>
      </a:accent6>
      <a:hlink>
        <a:srgbClr val="3F6BBF"/>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41236</TotalTime>
  <Words>3432</Words>
  <Application>Microsoft Macintosh PowerPoint</Application>
  <PresentationFormat>Grand écran</PresentationFormat>
  <Paragraphs>511</Paragraphs>
  <Slides>35</Slides>
  <Notes>32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35</vt:i4>
      </vt:variant>
    </vt:vector>
  </HeadingPairs>
  <TitlesOfParts>
    <vt:vector size="43" baseType="lpstr">
      <vt:lpstr>Arial</vt:lpstr>
      <vt:lpstr>Avenir Next LT Pro</vt:lpstr>
      <vt:lpstr>AvenirNext LT Pro Medium</vt:lpstr>
      <vt:lpstr>Calibri</vt:lpstr>
      <vt:lpstr>Cambria Math</vt:lpstr>
      <vt:lpstr>Montserrat</vt:lpstr>
      <vt:lpstr>Wingdings</vt:lpstr>
      <vt:lpstr>BlockprintVTI</vt:lpstr>
      <vt:lpstr>Projet 2: Analysez des données de systèmes éducatifs</vt:lpstr>
      <vt:lpstr>Plan de présentation</vt:lpstr>
      <vt:lpstr>Contexte</vt:lpstr>
      <vt:lpstr>Plan de présentation</vt:lpstr>
      <vt:lpstr>Jeu de données</vt:lpstr>
      <vt:lpstr>Jeu de données</vt:lpstr>
      <vt:lpstr>Jeu de données</vt:lpstr>
      <vt:lpstr>Plan de présentation</vt:lpstr>
      <vt:lpstr>Analyse global</vt:lpstr>
      <vt:lpstr>Indicateurs pertinents</vt:lpstr>
      <vt:lpstr>Nettoyer les données</vt:lpstr>
      <vt:lpstr>Présentation PowerPoint</vt:lpstr>
      <vt:lpstr>Plan de présentation</vt:lpstr>
      <vt:lpstr>Evolution de région</vt:lpstr>
      <vt:lpstr>Evolution de région</vt:lpstr>
      <vt:lpstr>Evolution des tops 10 pays selon une année choisie</vt:lpstr>
      <vt:lpstr>Evolution de meilleurs pays en 2015</vt:lpstr>
      <vt:lpstr>Présentation PowerPoint</vt:lpstr>
      <vt:lpstr>Présentation PowerPoint</vt:lpstr>
      <vt:lpstr>Plan de présentation</vt:lpstr>
      <vt:lpstr>Combinaison des coefficients (X, Y, Z)</vt:lpstr>
      <vt:lpstr>Normalisation: Infrastructure</vt:lpstr>
      <vt:lpstr>Normalisation: Revenue de client</vt:lpstr>
      <vt:lpstr>Normalisation: Nombre de client</vt:lpstr>
      <vt:lpstr>Score général avec la combinaison (X, Y, Z)</vt:lpstr>
      <vt:lpstr>Evolution de score avec la combinaison (1, 1, 1) de dix meilleurs pays en 2015</vt:lpstr>
      <vt:lpstr>Présentation PowerPoint</vt:lpstr>
      <vt:lpstr>TOP 10 pays dans la période 2005-2015</vt:lpstr>
      <vt:lpstr>Fiabilité de méthode: Coefficient(X, Y, Z) </vt:lpstr>
      <vt:lpstr>Plan de présentation</vt:lpstr>
      <vt:lpstr>Présentation PowerPoint</vt:lpstr>
      <vt:lpstr>Présentation PowerPoint</vt:lpstr>
      <vt:lpstr>Présentation PowerPoint</vt:lpstr>
      <vt:lpstr>Plan de présentation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2: Analysez des données de systèmes éducatifs</dc:title>
  <dc:creator>Nhat Tam Vo</dc:creator>
  <cp:lastModifiedBy>Nhat Tam Vo</cp:lastModifiedBy>
  <cp:revision>56</cp:revision>
  <dcterms:created xsi:type="dcterms:W3CDTF">2021-10-07T15:09:20Z</dcterms:created>
  <dcterms:modified xsi:type="dcterms:W3CDTF">2021-11-08T11:16:15Z</dcterms:modified>
</cp:coreProperties>
</file>